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5">
  <p:sldMasterIdLst>
    <p:sldMasterId id="2147483648" r:id="rId1"/>
  </p:sldMasterIdLst>
  <p:notesMasterIdLst>
    <p:notesMasterId r:id="rId129"/>
  </p:notesMasterIdLst>
  <p:sldIdLst>
    <p:sldId id="256" r:id="rId2"/>
    <p:sldId id="645" r:id="rId3"/>
    <p:sldId id="580" r:id="rId4"/>
    <p:sldId id="581" r:id="rId5"/>
    <p:sldId id="582" r:id="rId6"/>
    <p:sldId id="662" r:id="rId7"/>
    <p:sldId id="584" r:id="rId8"/>
    <p:sldId id="632" r:id="rId9"/>
    <p:sldId id="661" r:id="rId10"/>
    <p:sldId id="588" r:id="rId11"/>
    <p:sldId id="259" r:id="rId12"/>
    <p:sldId id="260" r:id="rId13"/>
    <p:sldId id="261" r:id="rId14"/>
    <p:sldId id="262" r:id="rId15"/>
    <p:sldId id="263" r:id="rId16"/>
    <p:sldId id="651" r:id="rId17"/>
    <p:sldId id="639" r:id="rId18"/>
    <p:sldId id="265" r:id="rId19"/>
    <p:sldId id="328" r:id="rId20"/>
    <p:sldId id="329" r:id="rId21"/>
    <p:sldId id="330" r:id="rId22"/>
    <p:sldId id="331" r:id="rId23"/>
    <p:sldId id="333" r:id="rId24"/>
    <p:sldId id="335" r:id="rId25"/>
    <p:sldId id="332" r:id="rId26"/>
    <p:sldId id="264" r:id="rId27"/>
    <p:sldId id="669" r:id="rId28"/>
    <p:sldId id="336" r:id="rId29"/>
    <p:sldId id="267" r:id="rId30"/>
    <p:sldId id="597" r:id="rId31"/>
    <p:sldId id="268" r:id="rId32"/>
    <p:sldId id="663" r:id="rId33"/>
    <p:sldId id="670" r:id="rId34"/>
    <p:sldId id="671" r:id="rId35"/>
    <p:sldId id="672" r:id="rId36"/>
    <p:sldId id="673" r:id="rId37"/>
    <p:sldId id="599" r:id="rId38"/>
    <p:sldId id="601" r:id="rId39"/>
    <p:sldId id="602" r:id="rId40"/>
    <p:sldId id="674" r:id="rId41"/>
    <p:sldId id="664" r:id="rId42"/>
    <p:sldId id="665" r:id="rId43"/>
    <p:sldId id="666" r:id="rId44"/>
    <p:sldId id="675" r:id="rId45"/>
    <p:sldId id="676" r:id="rId46"/>
    <p:sldId id="677" r:id="rId47"/>
    <p:sldId id="269" r:id="rId48"/>
    <p:sldId id="271" r:id="rId49"/>
    <p:sldId id="272" r:id="rId50"/>
    <p:sldId id="273" r:id="rId51"/>
    <p:sldId id="337" r:id="rId52"/>
    <p:sldId id="274" r:id="rId53"/>
    <p:sldId id="275" r:id="rId54"/>
    <p:sldId id="276" r:id="rId55"/>
    <p:sldId id="772" r:id="rId56"/>
    <p:sldId id="679" r:id="rId57"/>
    <p:sldId id="713" r:id="rId58"/>
    <p:sldId id="279" r:id="rId59"/>
    <p:sldId id="680" r:id="rId60"/>
    <p:sldId id="338" r:id="rId61"/>
    <p:sldId id="278" r:id="rId62"/>
    <p:sldId id="364" r:id="rId63"/>
    <p:sldId id="833" r:id="rId64"/>
    <p:sldId id="834" r:id="rId65"/>
    <p:sldId id="835" r:id="rId66"/>
    <p:sldId id="836" r:id="rId67"/>
    <p:sldId id="837" r:id="rId68"/>
    <p:sldId id="681" r:id="rId69"/>
    <p:sldId id="682" r:id="rId70"/>
    <p:sldId id="280" r:id="rId71"/>
    <p:sldId id="281" r:id="rId72"/>
    <p:sldId id="684" r:id="rId73"/>
    <p:sldId id="685" r:id="rId74"/>
    <p:sldId id="283" r:id="rId75"/>
    <p:sldId id="686" r:id="rId76"/>
    <p:sldId id="366" r:id="rId77"/>
    <p:sldId id="687" r:id="rId78"/>
    <p:sldId id="688" r:id="rId79"/>
    <p:sldId id="690" r:id="rId80"/>
    <p:sldId id="689" r:id="rId81"/>
    <p:sldId id="691" r:id="rId82"/>
    <p:sldId id="695" r:id="rId83"/>
    <p:sldId id="889" r:id="rId84"/>
    <p:sldId id="696" r:id="rId85"/>
    <p:sldId id="890" r:id="rId86"/>
    <p:sldId id="285" r:id="rId87"/>
    <p:sldId id="692" r:id="rId88"/>
    <p:sldId id="287" r:id="rId89"/>
    <p:sldId id="693" r:id="rId90"/>
    <p:sldId id="289" r:id="rId91"/>
    <p:sldId id="694" r:id="rId92"/>
    <p:sldId id="295" r:id="rId93"/>
    <p:sldId id="296" r:id="rId94"/>
    <p:sldId id="297" r:id="rId95"/>
    <p:sldId id="298" r:id="rId96"/>
    <p:sldId id="299" r:id="rId97"/>
    <p:sldId id="315" r:id="rId98"/>
    <p:sldId id="304" r:id="rId99"/>
    <p:sldId id="301" r:id="rId100"/>
    <p:sldId id="699" r:id="rId101"/>
    <p:sldId id="701" r:id="rId102"/>
    <p:sldId id="702" r:id="rId103"/>
    <p:sldId id="928" r:id="rId104"/>
    <p:sldId id="703" r:id="rId105"/>
    <p:sldId id="305" r:id="rId106"/>
    <p:sldId id="704" r:id="rId107"/>
    <p:sldId id="705" r:id="rId108"/>
    <p:sldId id="956" r:id="rId109"/>
    <p:sldId id="313" r:id="rId110"/>
    <p:sldId id="929" r:id="rId111"/>
    <p:sldId id="706" r:id="rId112"/>
    <p:sldId id="945" r:id="rId113"/>
    <p:sldId id="312" r:id="rId114"/>
    <p:sldId id="707" r:id="rId115"/>
    <p:sldId id="947" r:id="rId116"/>
    <p:sldId id="971" r:id="rId117"/>
    <p:sldId id="316" r:id="rId118"/>
    <p:sldId id="708" r:id="rId119"/>
    <p:sldId id="972" r:id="rId120"/>
    <p:sldId id="317" r:id="rId121"/>
    <p:sldId id="973" r:id="rId122"/>
    <p:sldId id="320" r:id="rId123"/>
    <p:sldId id="974" r:id="rId124"/>
    <p:sldId id="711" r:id="rId125"/>
    <p:sldId id="710" r:id="rId126"/>
    <p:sldId id="981" r:id="rId127"/>
    <p:sldId id="982" r:id="rId1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9">
          <p15:clr>
            <a:srgbClr val="A4A3A4"/>
          </p15:clr>
        </p15:guide>
        <p15:guide id="2" pos="39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1344" autoAdjust="0"/>
  </p:normalViewPr>
  <p:slideViewPr>
    <p:cSldViewPr snapToGrid="0">
      <p:cViewPr varScale="1">
        <p:scale>
          <a:sx n="68" d="100"/>
          <a:sy n="68" d="100"/>
        </p:scale>
        <p:origin x="414" y="48"/>
      </p:cViewPr>
      <p:guideLst>
        <p:guide orient="horz" pos="2089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un Lee" userId="ba2d9a24ccc042b8" providerId="LiveId" clId="{505E311A-FB25-40A8-87CA-C6A40C9310FF}"/>
    <pc:docChg chg="undo custSel modSld">
      <pc:chgData name="Wenjun Lee" userId="ba2d9a24ccc042b8" providerId="LiveId" clId="{505E311A-FB25-40A8-87CA-C6A40C9310FF}" dt="2025-04-15T10:36:48.316" v="45" actId="1076"/>
      <pc:docMkLst>
        <pc:docMk/>
      </pc:docMkLst>
      <pc:sldChg chg="modSp mod">
        <pc:chgData name="Wenjun Lee" userId="ba2d9a24ccc042b8" providerId="LiveId" clId="{505E311A-FB25-40A8-87CA-C6A40C9310FF}" dt="2025-04-15T10:36:48.316" v="45" actId="1076"/>
        <pc:sldMkLst>
          <pc:docMk/>
          <pc:sldMk cId="0" sldId="271"/>
        </pc:sldMkLst>
        <pc:picChg chg="mod">
          <ac:chgData name="Wenjun Lee" userId="ba2d9a24ccc042b8" providerId="LiveId" clId="{505E311A-FB25-40A8-87CA-C6A40C9310FF}" dt="2025-04-15T10:36:48.316" v="45" actId="1076"/>
          <ac:picMkLst>
            <pc:docMk/>
            <pc:sldMk cId="0" sldId="271"/>
            <ac:picMk id="3" creationId="{00000000-0000-0000-0000-000000000000}"/>
          </ac:picMkLst>
        </pc:picChg>
      </pc:sldChg>
      <pc:sldChg chg="modSp mod">
        <pc:chgData name="Wenjun Lee" userId="ba2d9a24ccc042b8" providerId="LiveId" clId="{505E311A-FB25-40A8-87CA-C6A40C9310FF}" dt="2025-04-12T08:02:03.305" v="6" actId="1076"/>
        <pc:sldMkLst>
          <pc:docMk/>
          <pc:sldMk cId="0" sldId="275"/>
        </pc:sldMkLst>
        <pc:picChg chg="mod">
          <ac:chgData name="Wenjun Lee" userId="ba2d9a24ccc042b8" providerId="LiveId" clId="{505E311A-FB25-40A8-87CA-C6A40C9310FF}" dt="2025-04-12T08:02:03.305" v="6" actId="1076"/>
          <ac:picMkLst>
            <pc:docMk/>
            <pc:sldMk cId="0" sldId="275"/>
            <ac:picMk id="2" creationId="{00000000-0000-0000-0000-000000000000}"/>
          </ac:picMkLst>
        </pc:picChg>
      </pc:sldChg>
      <pc:sldChg chg="modSp mod">
        <pc:chgData name="Wenjun Lee" userId="ba2d9a24ccc042b8" providerId="LiveId" clId="{505E311A-FB25-40A8-87CA-C6A40C9310FF}" dt="2025-04-12T08:04:37.068" v="7" actId="1076"/>
        <pc:sldMkLst>
          <pc:docMk/>
          <pc:sldMk cId="0" sldId="276"/>
        </pc:sldMkLst>
        <pc:picChg chg="mod">
          <ac:chgData name="Wenjun Lee" userId="ba2d9a24ccc042b8" providerId="LiveId" clId="{505E311A-FB25-40A8-87CA-C6A40C9310FF}" dt="2025-04-12T08:04:37.068" v="7" actId="1076"/>
          <ac:picMkLst>
            <pc:docMk/>
            <pc:sldMk cId="0" sldId="276"/>
            <ac:picMk id="7" creationId="{00000000-0000-0000-0000-000000000000}"/>
          </ac:picMkLst>
        </pc:picChg>
      </pc:sldChg>
      <pc:sldChg chg="modSp mod">
        <pc:chgData name="Wenjun Lee" userId="ba2d9a24ccc042b8" providerId="LiveId" clId="{505E311A-FB25-40A8-87CA-C6A40C9310FF}" dt="2025-04-13T05:04:22.418" v="39" actId="1076"/>
        <pc:sldMkLst>
          <pc:docMk/>
          <pc:sldMk cId="0" sldId="680"/>
        </pc:sldMkLst>
        <pc:spChg chg="mod">
          <ac:chgData name="Wenjun Lee" userId="ba2d9a24ccc042b8" providerId="LiveId" clId="{505E311A-FB25-40A8-87CA-C6A40C9310FF}" dt="2025-04-13T05:04:21.146" v="37" actId="20577"/>
          <ac:spMkLst>
            <pc:docMk/>
            <pc:sldMk cId="0" sldId="680"/>
            <ac:spMk id="33796" creationId="{00000000-0000-0000-0000-000000000000}"/>
          </ac:spMkLst>
        </pc:spChg>
        <pc:spChg chg="mod">
          <ac:chgData name="Wenjun Lee" userId="ba2d9a24ccc042b8" providerId="LiveId" clId="{505E311A-FB25-40A8-87CA-C6A40C9310FF}" dt="2025-04-13T05:04:22.418" v="39" actId="1076"/>
          <ac:spMkLst>
            <pc:docMk/>
            <pc:sldMk cId="0" sldId="680"/>
            <ac:spMk id="33799" creationId="{00000000-0000-0000-0000-000000000000}"/>
          </ac:spMkLst>
        </pc:spChg>
        <pc:cxnChg chg="mod">
          <ac:chgData name="Wenjun Lee" userId="ba2d9a24ccc042b8" providerId="LiveId" clId="{505E311A-FB25-40A8-87CA-C6A40C9310FF}" dt="2025-04-13T05:04:22.167" v="38" actId="14100"/>
          <ac:cxnSpMkLst>
            <pc:docMk/>
            <pc:sldMk cId="0" sldId="680"/>
            <ac:cxnSpMk id="3" creationId="{00000000-0000-0000-0000-000000000000}"/>
          </ac:cxnSpMkLst>
        </pc:cxnChg>
      </pc:sldChg>
      <pc:sldChg chg="modSp mod">
        <pc:chgData name="Wenjun Lee" userId="ba2d9a24ccc042b8" providerId="LiveId" clId="{505E311A-FB25-40A8-87CA-C6A40C9310FF}" dt="2025-04-15T03:19:08.487" v="44" actId="14100"/>
        <pc:sldMkLst>
          <pc:docMk/>
          <pc:sldMk cId="0" sldId="691"/>
        </pc:sldMkLst>
        <pc:spChg chg="mod">
          <ac:chgData name="Wenjun Lee" userId="ba2d9a24ccc042b8" providerId="LiveId" clId="{505E311A-FB25-40A8-87CA-C6A40C9310FF}" dt="2025-04-15T03:19:08.487" v="44" actId="14100"/>
          <ac:spMkLst>
            <pc:docMk/>
            <pc:sldMk cId="0" sldId="691"/>
            <ac:spMk id="11" creationId="{00000000-0000-0000-0000-000000000000}"/>
          </ac:spMkLst>
        </pc:spChg>
        <pc:spChg chg="mod">
          <ac:chgData name="Wenjun Lee" userId="ba2d9a24ccc042b8" providerId="LiveId" clId="{505E311A-FB25-40A8-87CA-C6A40C9310FF}" dt="2025-04-15T03:17:16.926" v="43" actId="1076"/>
          <ac:spMkLst>
            <pc:docMk/>
            <pc:sldMk cId="0" sldId="691"/>
            <ac:spMk id="14" creationId="{00000000-0000-0000-0000-000000000000}"/>
          </ac:spMkLst>
        </pc:spChg>
      </pc:sldChg>
      <pc:sldChg chg="delSp modSp mod">
        <pc:chgData name="Wenjun Lee" userId="ba2d9a24ccc042b8" providerId="LiveId" clId="{505E311A-FB25-40A8-87CA-C6A40C9310FF}" dt="2025-04-12T07:26:05.906" v="4" actId="478"/>
        <pc:sldMkLst>
          <pc:docMk/>
          <pc:sldMk cId="0" sldId="713"/>
        </pc:sldMkLst>
      </pc:sldChg>
      <pc:sldChg chg="modSp mod">
        <pc:chgData name="Wenjun Lee" userId="ba2d9a24ccc042b8" providerId="LiveId" clId="{505E311A-FB25-40A8-87CA-C6A40C9310FF}" dt="2025-04-13T09:52:28.413" v="41" actId="20577"/>
        <pc:sldMkLst>
          <pc:docMk/>
          <pc:sldMk cId="0" sldId="833"/>
        </pc:sldMkLst>
        <pc:spChg chg="mod">
          <ac:chgData name="Wenjun Lee" userId="ba2d9a24ccc042b8" providerId="LiveId" clId="{505E311A-FB25-40A8-87CA-C6A40C9310FF}" dt="2025-04-13T09:52:28.413" v="41" actId="20577"/>
          <ac:spMkLst>
            <pc:docMk/>
            <pc:sldMk cId="0" sldId="833"/>
            <ac:spMk id="38921" creationId="{00000000-0000-0000-0000-000000000000}"/>
          </ac:spMkLst>
        </pc:spChg>
      </pc:sldChg>
    </pc:docChg>
  </pc:docChgLst>
  <pc:docChgLst>
    <pc:chgData name="Wenjun Lee" userId="ba2d9a24ccc042b8" providerId="LiveId" clId="{4A5EAB82-876C-4DB2-BE45-34B6B8D38C5A}"/>
    <pc:docChg chg="undo redo custSel modSld">
      <pc:chgData name="Wenjun Lee" userId="ba2d9a24ccc042b8" providerId="LiveId" clId="{4A5EAB82-876C-4DB2-BE45-34B6B8D38C5A}" dt="2025-04-14T03:40:22.498" v="2750" actId="20577"/>
      <pc:docMkLst>
        <pc:docMk/>
      </pc:docMkLst>
      <pc:sldChg chg="addSp modSp mod">
        <pc:chgData name="Wenjun Lee" userId="ba2d9a24ccc042b8" providerId="LiveId" clId="{4A5EAB82-876C-4DB2-BE45-34B6B8D38C5A}" dt="2025-04-09T00:29:44.918" v="1024" actId="571"/>
        <pc:sldMkLst>
          <pc:docMk/>
          <pc:sldMk cId="0" sldId="264"/>
        </pc:sldMkLst>
        <pc:spChg chg="mod">
          <ac:chgData name="Wenjun Lee" userId="ba2d9a24ccc042b8" providerId="LiveId" clId="{4A5EAB82-876C-4DB2-BE45-34B6B8D38C5A}" dt="2025-03-24T02:38:06.188" v="52" actId="114"/>
          <ac:spMkLst>
            <pc:docMk/>
            <pc:sldMk cId="0" sldId="264"/>
            <ac:spMk id="17" creationId="{00000000-0000-0000-0000-000000000000}"/>
          </ac:spMkLst>
        </pc:spChg>
        <pc:picChg chg="mod">
          <ac:chgData name="Wenjun Lee" userId="ba2d9a24ccc042b8" providerId="LiveId" clId="{4A5EAB82-876C-4DB2-BE45-34B6B8D38C5A}" dt="2025-04-09T00:29:42.017" v="1022" actId="1076"/>
          <ac:picMkLst>
            <pc:docMk/>
            <pc:sldMk cId="0" sldId="264"/>
            <ac:picMk id="3" creationId="{00000000-0000-0000-0000-000000000000}"/>
          </ac:picMkLst>
        </pc:picChg>
      </pc:sldChg>
      <pc:sldChg chg="modSp mod modNotesTx">
        <pc:chgData name="Wenjun Lee" userId="ba2d9a24ccc042b8" providerId="LiveId" clId="{4A5EAB82-876C-4DB2-BE45-34B6B8D38C5A}" dt="2025-03-31T02:36:28.213" v="647" actId="20577"/>
        <pc:sldMkLst>
          <pc:docMk/>
          <pc:sldMk cId="0" sldId="275"/>
        </pc:sldMkLst>
        <pc:spChg chg="mod">
          <ac:chgData name="Wenjun Lee" userId="ba2d9a24ccc042b8" providerId="LiveId" clId="{4A5EAB82-876C-4DB2-BE45-34B6B8D38C5A}" dt="2025-03-31T02:24:34.883" v="417" actId="207"/>
          <ac:spMkLst>
            <pc:docMk/>
            <pc:sldMk cId="0" sldId="275"/>
            <ac:spMk id="9" creationId="{00000000-0000-0000-0000-000000000000}"/>
          </ac:spMkLst>
        </pc:spChg>
      </pc:sldChg>
      <pc:sldChg chg="modSp mod modNotesTx">
        <pc:chgData name="Wenjun Lee" userId="ba2d9a24ccc042b8" providerId="LiveId" clId="{4A5EAB82-876C-4DB2-BE45-34B6B8D38C5A}" dt="2025-03-31T02:39:08.565" v="662" actId="1076"/>
        <pc:sldMkLst>
          <pc:docMk/>
          <pc:sldMk cId="0" sldId="276"/>
        </pc:sldMkLst>
        <pc:picChg chg="mod">
          <ac:chgData name="Wenjun Lee" userId="ba2d9a24ccc042b8" providerId="LiveId" clId="{4A5EAB82-876C-4DB2-BE45-34B6B8D38C5A}" dt="2025-03-31T02:39:08.565" v="662" actId="1076"/>
          <ac:picMkLst>
            <pc:docMk/>
            <pc:sldMk cId="0" sldId="276"/>
            <ac:picMk id="7" creationId="{00000000-0000-0000-0000-000000000000}"/>
          </ac:picMkLst>
        </pc:picChg>
      </pc:sldChg>
      <pc:sldChg chg="modNotesTx">
        <pc:chgData name="Wenjun Lee" userId="ba2d9a24ccc042b8" providerId="LiveId" clId="{4A5EAB82-876C-4DB2-BE45-34B6B8D38C5A}" dt="2025-04-09T00:59:38.093" v="1443" actId="20577"/>
        <pc:sldMkLst>
          <pc:docMk/>
          <pc:sldMk cId="0" sldId="289"/>
        </pc:sldMkLst>
      </pc:sldChg>
      <pc:sldChg chg="modNotesTx">
        <pc:chgData name="Wenjun Lee" userId="ba2d9a24ccc042b8" providerId="LiveId" clId="{4A5EAB82-876C-4DB2-BE45-34B6B8D38C5A}" dt="2025-04-09T01:08:29.387" v="1517" actId="20577"/>
        <pc:sldMkLst>
          <pc:docMk/>
          <pc:sldMk cId="0" sldId="304"/>
        </pc:sldMkLst>
      </pc:sldChg>
      <pc:sldChg chg="modNotesTx">
        <pc:chgData name="Wenjun Lee" userId="ba2d9a24ccc042b8" providerId="LiveId" clId="{4A5EAB82-876C-4DB2-BE45-34B6B8D38C5A}" dt="2025-04-14T02:25:23.761" v="1797" actId="20577"/>
        <pc:sldMkLst>
          <pc:docMk/>
          <pc:sldMk cId="0" sldId="305"/>
        </pc:sldMkLst>
      </pc:sldChg>
      <pc:sldChg chg="modNotesTx">
        <pc:chgData name="Wenjun Lee" userId="ba2d9a24ccc042b8" providerId="LiveId" clId="{4A5EAB82-876C-4DB2-BE45-34B6B8D38C5A}" dt="2025-04-14T03:11:42.194" v="2182" actId="20577"/>
        <pc:sldMkLst>
          <pc:docMk/>
          <pc:sldMk cId="0" sldId="312"/>
        </pc:sldMkLst>
      </pc:sldChg>
      <pc:sldChg chg="modSp mod">
        <pc:chgData name="Wenjun Lee" userId="ba2d9a24ccc042b8" providerId="LiveId" clId="{4A5EAB82-876C-4DB2-BE45-34B6B8D38C5A}" dt="2025-03-24T02:31:39.209" v="11" actId="1076"/>
        <pc:sldMkLst>
          <pc:docMk/>
          <pc:sldMk cId="0" sldId="328"/>
        </pc:sldMkLst>
        <pc:spChg chg="mod">
          <ac:chgData name="Wenjun Lee" userId="ba2d9a24ccc042b8" providerId="LiveId" clId="{4A5EAB82-876C-4DB2-BE45-34B6B8D38C5A}" dt="2025-03-24T02:31:30.542" v="6" actId="1076"/>
          <ac:spMkLst>
            <pc:docMk/>
            <pc:sldMk cId="0" sldId="328"/>
            <ac:spMk id="6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1:30.983" v="7" actId="1076"/>
          <ac:spMkLst>
            <pc:docMk/>
            <pc:sldMk cId="0" sldId="328"/>
            <ac:spMk id="19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1:31.642" v="8" actId="1076"/>
          <ac:spMkLst>
            <pc:docMk/>
            <pc:sldMk cId="0" sldId="328"/>
            <ac:spMk id="32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1:33.200" v="9" actId="1076"/>
          <ac:spMkLst>
            <pc:docMk/>
            <pc:sldMk cId="0" sldId="328"/>
            <ac:spMk id="43" creationId="{00000000-0000-0000-0000-000000000000}"/>
          </ac:spMkLst>
        </pc:spChg>
        <pc:grpChg chg="mod">
          <ac:chgData name="Wenjun Lee" userId="ba2d9a24ccc042b8" providerId="LiveId" clId="{4A5EAB82-876C-4DB2-BE45-34B6B8D38C5A}" dt="2025-03-24T02:31:39.209" v="11" actId="1076"/>
          <ac:grpSpMkLst>
            <pc:docMk/>
            <pc:sldMk cId="0" sldId="328"/>
            <ac:grpSpMk id="48" creationId="{00000000-0000-0000-0000-000000000000}"/>
          </ac:grpSpMkLst>
        </pc:grpChg>
      </pc:sldChg>
      <pc:sldChg chg="modSp mod">
        <pc:chgData name="Wenjun Lee" userId="ba2d9a24ccc042b8" providerId="LiveId" clId="{4A5EAB82-876C-4DB2-BE45-34B6B8D38C5A}" dt="2025-03-24T02:34:35.808" v="14" actId="1076"/>
        <pc:sldMkLst>
          <pc:docMk/>
          <pc:sldMk cId="0" sldId="329"/>
        </pc:sldMkLst>
        <pc:spChg chg="mod">
          <ac:chgData name="Wenjun Lee" userId="ba2d9a24ccc042b8" providerId="LiveId" clId="{4A5EAB82-876C-4DB2-BE45-34B6B8D38C5A}" dt="2025-03-24T02:34:35.808" v="14" actId="1076"/>
          <ac:spMkLst>
            <pc:docMk/>
            <pc:sldMk cId="0" sldId="329"/>
            <ac:spMk id="68" creationId="{00000000-0000-0000-0000-000000000000}"/>
          </ac:spMkLst>
        </pc:spChg>
        <pc:grpChg chg="mod">
          <ac:chgData name="Wenjun Lee" userId="ba2d9a24ccc042b8" providerId="LiveId" clId="{4A5EAB82-876C-4DB2-BE45-34B6B8D38C5A}" dt="2025-03-24T02:34:24.831" v="12" actId="1076"/>
          <ac:grpSpMkLst>
            <pc:docMk/>
            <pc:sldMk cId="0" sldId="329"/>
            <ac:grpSpMk id="62" creationId="{00000000-0000-0000-0000-000000000000}"/>
          </ac:grpSpMkLst>
        </pc:grpChg>
      </pc:sldChg>
      <pc:sldChg chg="modSp modNotesTx">
        <pc:chgData name="Wenjun Lee" userId="ba2d9a24ccc042b8" providerId="LiveId" clId="{4A5EAB82-876C-4DB2-BE45-34B6B8D38C5A}" dt="2025-03-24T02:37:40.108" v="51" actId="20577"/>
        <pc:sldMkLst>
          <pc:docMk/>
          <pc:sldMk cId="0" sldId="332"/>
        </pc:sldMkLst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54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56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57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58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60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61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62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63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66" creationId="{00000000-0000-0000-0000-000000000000}"/>
          </ac:spMkLst>
        </pc:spChg>
        <pc:spChg chg="mod">
          <ac:chgData name="Wenjun Lee" userId="ba2d9a24ccc042b8" providerId="LiveId" clId="{4A5EAB82-876C-4DB2-BE45-34B6B8D38C5A}" dt="2025-03-24T02:37:14.700" v="36" actId="1076"/>
          <ac:spMkLst>
            <pc:docMk/>
            <pc:sldMk cId="0" sldId="332"/>
            <ac:spMk id="67" creationId="{00000000-0000-0000-0000-000000000000}"/>
          </ac:spMkLst>
        </pc:spChg>
      </pc:sldChg>
      <pc:sldChg chg="modNotesTx">
        <pc:chgData name="Wenjun Lee" userId="ba2d9a24ccc042b8" providerId="LiveId" clId="{4A5EAB82-876C-4DB2-BE45-34B6B8D38C5A}" dt="2025-03-24T02:37:00.575" v="34" actId="20577"/>
        <pc:sldMkLst>
          <pc:docMk/>
          <pc:sldMk cId="0" sldId="335"/>
        </pc:sldMkLst>
      </pc:sldChg>
      <pc:sldChg chg="modSp mod modNotesTx">
        <pc:chgData name="Wenjun Lee" userId="ba2d9a24ccc042b8" providerId="LiveId" clId="{4A5EAB82-876C-4DB2-BE45-34B6B8D38C5A}" dt="2025-03-24T02:55:29.488" v="299" actId="1076"/>
        <pc:sldMkLst>
          <pc:docMk/>
          <pc:sldMk cId="0" sldId="336"/>
        </pc:sldMkLst>
        <pc:picChg chg="mod">
          <ac:chgData name="Wenjun Lee" userId="ba2d9a24ccc042b8" providerId="LiveId" clId="{4A5EAB82-876C-4DB2-BE45-34B6B8D38C5A}" dt="2025-03-24T02:55:07.336" v="297" actId="1076"/>
          <ac:picMkLst>
            <pc:docMk/>
            <pc:sldMk cId="0" sldId="336"/>
            <ac:picMk id="1027" creationId="{00000000-0000-0000-0000-000000000000}"/>
          </ac:picMkLst>
        </pc:picChg>
        <pc:picChg chg="mod">
          <ac:chgData name="Wenjun Lee" userId="ba2d9a24ccc042b8" providerId="LiveId" clId="{4A5EAB82-876C-4DB2-BE45-34B6B8D38C5A}" dt="2025-03-24T02:55:29.488" v="299" actId="1076"/>
          <ac:picMkLst>
            <pc:docMk/>
            <pc:sldMk cId="0" sldId="336"/>
            <ac:picMk id="1028" creationId="{00000000-0000-0000-0000-000000000000}"/>
          </ac:picMkLst>
        </pc:picChg>
      </pc:sldChg>
      <pc:sldChg chg="modSp mod">
        <pc:chgData name="Wenjun Lee" userId="ba2d9a24ccc042b8" providerId="LiveId" clId="{4A5EAB82-876C-4DB2-BE45-34B6B8D38C5A}" dt="2025-04-11T08:40:25.541" v="1686" actId="1076"/>
        <pc:sldMkLst>
          <pc:docMk/>
          <pc:sldMk cId="0" sldId="337"/>
        </pc:sldMkLst>
        <pc:spChg chg="mod">
          <ac:chgData name="Wenjun Lee" userId="ba2d9a24ccc042b8" providerId="LiveId" clId="{4A5EAB82-876C-4DB2-BE45-34B6B8D38C5A}" dt="2025-04-11T08:40:20.919" v="1675" actId="1076"/>
          <ac:spMkLst>
            <pc:docMk/>
            <pc:sldMk cId="0" sldId="337"/>
            <ac:spMk id="10" creationId="{00000000-0000-0000-0000-000000000000}"/>
          </ac:spMkLst>
        </pc:spChg>
        <pc:picChg chg="mod">
          <ac:chgData name="Wenjun Lee" userId="ba2d9a24ccc042b8" providerId="LiveId" clId="{4A5EAB82-876C-4DB2-BE45-34B6B8D38C5A}" dt="2025-04-11T08:40:25.306" v="1685" actId="1076"/>
          <ac:picMkLst>
            <pc:docMk/>
            <pc:sldMk cId="0" sldId="337"/>
            <ac:picMk id="3" creationId="{00000000-0000-0000-0000-000000000000}"/>
          </ac:picMkLst>
        </pc:picChg>
        <pc:picChg chg="mod">
          <ac:chgData name="Wenjun Lee" userId="ba2d9a24ccc042b8" providerId="LiveId" clId="{4A5EAB82-876C-4DB2-BE45-34B6B8D38C5A}" dt="2025-04-11T08:40:20.123" v="1672" actId="1076"/>
          <ac:picMkLst>
            <pc:docMk/>
            <pc:sldMk cId="0" sldId="337"/>
            <ac:picMk id="6" creationId="{00000000-0000-0000-0000-000000000000}"/>
          </ac:picMkLst>
        </pc:picChg>
        <pc:picChg chg="mod">
          <ac:chgData name="Wenjun Lee" userId="ba2d9a24ccc042b8" providerId="LiveId" clId="{4A5EAB82-876C-4DB2-BE45-34B6B8D38C5A}" dt="2025-04-11T08:40:21.077" v="1680" actId="1076"/>
          <ac:picMkLst>
            <pc:docMk/>
            <pc:sldMk cId="0" sldId="337"/>
            <ac:picMk id="7" creationId="{00000000-0000-0000-0000-000000000000}"/>
          </ac:picMkLst>
        </pc:picChg>
        <pc:picChg chg="mod">
          <ac:chgData name="Wenjun Lee" userId="ba2d9a24ccc042b8" providerId="LiveId" clId="{4A5EAB82-876C-4DB2-BE45-34B6B8D38C5A}" dt="2025-04-11T08:40:25.541" v="1686" actId="1076"/>
          <ac:picMkLst>
            <pc:docMk/>
            <pc:sldMk cId="0" sldId="337"/>
            <ac:picMk id="8" creationId="{00000000-0000-0000-0000-000000000000}"/>
          </ac:picMkLst>
        </pc:picChg>
      </pc:sldChg>
      <pc:sldChg chg="modSp mod modNotesTx">
        <pc:chgData name="Wenjun Lee" userId="ba2d9a24ccc042b8" providerId="LiveId" clId="{4A5EAB82-876C-4DB2-BE45-34B6B8D38C5A}" dt="2025-03-31T03:16:33.563" v="1020" actId="115"/>
        <pc:sldMkLst>
          <pc:docMk/>
          <pc:sldMk cId="0" sldId="338"/>
        </pc:sldMkLst>
        <pc:spChg chg="mod">
          <ac:chgData name="Wenjun Lee" userId="ba2d9a24ccc042b8" providerId="LiveId" clId="{4A5EAB82-876C-4DB2-BE45-34B6B8D38C5A}" dt="2025-03-31T03:16:33.563" v="1020" actId="115"/>
          <ac:spMkLst>
            <pc:docMk/>
            <pc:sldMk cId="0" sldId="338"/>
            <ac:spMk id="3" creationId="{00000000-0000-0000-0000-000000000000}"/>
          </ac:spMkLst>
        </pc:spChg>
        <pc:picChg chg="mod">
          <ac:chgData name="Wenjun Lee" userId="ba2d9a24ccc042b8" providerId="LiveId" clId="{4A5EAB82-876C-4DB2-BE45-34B6B8D38C5A}" dt="2025-03-31T03:10:10.373" v="944" actId="1076"/>
          <ac:picMkLst>
            <pc:docMk/>
            <pc:sldMk cId="0" sldId="338"/>
            <ac:picMk id="1026" creationId="{00000000-0000-0000-0000-000000000000}"/>
          </ac:picMkLst>
        </pc:picChg>
      </pc:sldChg>
      <pc:sldChg chg="modNotesTx">
        <pc:chgData name="Wenjun Lee" userId="ba2d9a24ccc042b8" providerId="LiveId" clId="{4A5EAB82-876C-4DB2-BE45-34B6B8D38C5A}" dt="2025-03-24T03:11:32.483" v="300"/>
        <pc:sldMkLst>
          <pc:docMk/>
          <pc:sldMk cId="0" sldId="597"/>
        </pc:sldMkLst>
      </pc:sldChg>
      <pc:sldChg chg="modSp mod modNotesTx">
        <pc:chgData name="Wenjun Lee" userId="ba2d9a24ccc042b8" providerId="LiveId" clId="{4A5EAB82-876C-4DB2-BE45-34B6B8D38C5A}" dt="2025-03-24T03:29:16.181" v="388" actId="20577"/>
        <pc:sldMkLst>
          <pc:docMk/>
          <pc:sldMk cId="0" sldId="672"/>
        </pc:sldMkLst>
        <pc:spChg chg="mod">
          <ac:chgData name="Wenjun Lee" userId="ba2d9a24ccc042b8" providerId="LiveId" clId="{4A5EAB82-876C-4DB2-BE45-34B6B8D38C5A}" dt="2025-03-24T03:29:16.181" v="388" actId="20577"/>
          <ac:spMkLst>
            <pc:docMk/>
            <pc:sldMk cId="0" sldId="672"/>
            <ac:spMk id="3" creationId="{00000000-0000-0000-0000-000000000000}"/>
          </ac:spMkLst>
        </pc:spChg>
      </pc:sldChg>
      <pc:sldChg chg="addSp delSp modSp mod">
        <pc:chgData name="Wenjun Lee" userId="ba2d9a24ccc042b8" providerId="LiveId" clId="{4A5EAB82-876C-4DB2-BE45-34B6B8D38C5A}" dt="2025-03-24T03:35:44.549" v="416"/>
        <pc:sldMkLst>
          <pc:docMk/>
          <pc:sldMk cId="0" sldId="673"/>
        </pc:sldMkLst>
      </pc:sldChg>
      <pc:sldChg chg="modNotesTx">
        <pc:chgData name="Wenjun Lee" userId="ba2d9a24ccc042b8" providerId="LiveId" clId="{4A5EAB82-876C-4DB2-BE45-34B6B8D38C5A}" dt="2025-03-31T02:54:53.762" v="835" actId="20577"/>
        <pc:sldMkLst>
          <pc:docMk/>
          <pc:sldMk cId="0" sldId="679"/>
        </pc:sldMkLst>
      </pc:sldChg>
      <pc:sldChg chg="modNotesTx">
        <pc:chgData name="Wenjun Lee" userId="ba2d9a24ccc042b8" providerId="LiveId" clId="{4A5EAB82-876C-4DB2-BE45-34B6B8D38C5A}" dt="2025-03-31T03:07:43.733" v="902" actId="20577"/>
        <pc:sldMkLst>
          <pc:docMk/>
          <pc:sldMk cId="0" sldId="680"/>
        </pc:sldMkLst>
      </pc:sldChg>
      <pc:sldChg chg="modSp mod">
        <pc:chgData name="Wenjun Lee" userId="ba2d9a24ccc042b8" providerId="LiveId" clId="{4A5EAB82-876C-4DB2-BE45-34B6B8D38C5A}" dt="2025-03-31T03:35:05.438" v="1021" actId="1037"/>
        <pc:sldMkLst>
          <pc:docMk/>
          <pc:sldMk cId="0" sldId="681"/>
        </pc:sldMkLst>
        <pc:picChg chg="mod">
          <ac:chgData name="Wenjun Lee" userId="ba2d9a24ccc042b8" providerId="LiveId" clId="{4A5EAB82-876C-4DB2-BE45-34B6B8D38C5A}" dt="2025-03-31T03:35:05.438" v="1021" actId="1037"/>
          <ac:picMkLst>
            <pc:docMk/>
            <pc:sldMk cId="0" sldId="681"/>
            <ac:picMk id="3" creationId="{00000000-0000-0000-0000-000000000000}"/>
          </ac:picMkLst>
        </pc:picChg>
      </pc:sldChg>
      <pc:sldChg chg="modSp mod">
        <pc:chgData name="Wenjun Lee" userId="ba2d9a24ccc042b8" providerId="LiveId" clId="{4A5EAB82-876C-4DB2-BE45-34B6B8D38C5A}" dt="2025-04-09T00:49:52.081" v="1343" actId="1076"/>
        <pc:sldMkLst>
          <pc:docMk/>
          <pc:sldMk cId="0" sldId="692"/>
        </pc:sldMkLst>
        <pc:picChg chg="mod">
          <ac:chgData name="Wenjun Lee" userId="ba2d9a24ccc042b8" providerId="LiveId" clId="{4A5EAB82-876C-4DB2-BE45-34B6B8D38C5A}" dt="2025-04-09T00:49:08.225" v="1339" actId="1076"/>
          <ac:picMkLst>
            <pc:docMk/>
            <pc:sldMk cId="0" sldId="692"/>
            <ac:picMk id="3" creationId="{00000000-0000-0000-0000-000000000000}"/>
          </ac:picMkLst>
        </pc:picChg>
        <pc:picChg chg="mod">
          <ac:chgData name="Wenjun Lee" userId="ba2d9a24ccc042b8" providerId="LiveId" clId="{4A5EAB82-876C-4DB2-BE45-34B6B8D38C5A}" dt="2025-04-09T00:49:52.081" v="1343" actId="1076"/>
          <ac:picMkLst>
            <pc:docMk/>
            <pc:sldMk cId="0" sldId="692"/>
            <ac:picMk id="4" creationId="{00000000-0000-0000-0000-000000000000}"/>
          </ac:picMkLst>
        </pc:picChg>
      </pc:sldChg>
      <pc:sldChg chg="modSp mod">
        <pc:chgData name="Wenjun Lee" userId="ba2d9a24ccc042b8" providerId="LiveId" clId="{4A5EAB82-876C-4DB2-BE45-34B6B8D38C5A}" dt="2025-04-09T00:57:36.636" v="1427" actId="1076"/>
        <pc:sldMkLst>
          <pc:docMk/>
          <pc:sldMk cId="0" sldId="693"/>
        </pc:sldMkLst>
        <pc:picChg chg="mod">
          <ac:chgData name="Wenjun Lee" userId="ba2d9a24ccc042b8" providerId="LiveId" clId="{4A5EAB82-876C-4DB2-BE45-34B6B8D38C5A}" dt="2025-04-09T00:57:36.636" v="1427" actId="1076"/>
          <ac:picMkLst>
            <pc:docMk/>
            <pc:sldMk cId="0" sldId="693"/>
            <ac:picMk id="3" creationId="{00000000-0000-0000-0000-000000000000}"/>
          </ac:picMkLst>
        </pc:picChg>
      </pc:sldChg>
      <pc:sldChg chg="modSp mod modNotesTx">
        <pc:chgData name="Wenjun Lee" userId="ba2d9a24ccc042b8" providerId="LiveId" clId="{4A5EAB82-876C-4DB2-BE45-34B6B8D38C5A}" dt="2025-04-09T00:52:48.422" v="1424" actId="20577"/>
        <pc:sldMkLst>
          <pc:docMk/>
          <pc:sldMk cId="0" sldId="695"/>
        </pc:sldMkLst>
        <pc:picChg chg="mod">
          <ac:chgData name="Wenjun Lee" userId="ba2d9a24ccc042b8" providerId="LiveId" clId="{4A5EAB82-876C-4DB2-BE45-34B6B8D38C5A}" dt="2025-04-09T00:52:27.381" v="1400" actId="1076"/>
          <ac:picMkLst>
            <pc:docMk/>
            <pc:sldMk cId="0" sldId="695"/>
            <ac:picMk id="5" creationId="{00000000-0000-0000-0000-000000000000}"/>
          </ac:picMkLst>
        </pc:picChg>
      </pc:sldChg>
      <pc:sldChg chg="modSp mod modNotesTx">
        <pc:chgData name="Wenjun Lee" userId="ba2d9a24ccc042b8" providerId="LiveId" clId="{4A5EAB82-876C-4DB2-BE45-34B6B8D38C5A}" dt="2025-04-09T01:32:39.208" v="1546" actId="20577"/>
        <pc:sldMkLst>
          <pc:docMk/>
          <pc:sldMk cId="0" sldId="699"/>
        </pc:sldMkLst>
        <pc:spChg chg="mod">
          <ac:chgData name="Wenjun Lee" userId="ba2d9a24ccc042b8" providerId="LiveId" clId="{4A5EAB82-876C-4DB2-BE45-34B6B8D38C5A}" dt="2025-04-09T01:32:13.475" v="1545" actId="115"/>
          <ac:spMkLst>
            <pc:docMk/>
            <pc:sldMk cId="0" sldId="699"/>
            <ac:spMk id="4" creationId="{00000000-0000-0000-0000-000000000000}"/>
          </ac:spMkLst>
        </pc:spChg>
      </pc:sldChg>
      <pc:sldChg chg="modNotesTx">
        <pc:chgData name="Wenjun Lee" userId="ba2d9a24ccc042b8" providerId="LiveId" clId="{4A5EAB82-876C-4DB2-BE45-34B6B8D38C5A}" dt="2025-04-09T01:35:14.502" v="1616" actId="20577"/>
        <pc:sldMkLst>
          <pc:docMk/>
          <pc:sldMk cId="0" sldId="701"/>
        </pc:sldMkLst>
      </pc:sldChg>
      <pc:sldChg chg="modNotesTx">
        <pc:chgData name="Wenjun Lee" userId="ba2d9a24ccc042b8" providerId="LiveId" clId="{4A5EAB82-876C-4DB2-BE45-34B6B8D38C5A}" dt="2025-04-09T01:48:00.754" v="1639" actId="20577"/>
        <pc:sldMkLst>
          <pc:docMk/>
          <pc:sldMk cId="0" sldId="703"/>
        </pc:sldMkLst>
      </pc:sldChg>
      <pc:sldChg chg="modNotesTx">
        <pc:chgData name="Wenjun Lee" userId="ba2d9a24ccc042b8" providerId="LiveId" clId="{4A5EAB82-876C-4DB2-BE45-34B6B8D38C5A}" dt="2025-04-14T02:29:48.392" v="1860" actId="20577"/>
        <pc:sldMkLst>
          <pc:docMk/>
          <pc:sldMk cId="0" sldId="705"/>
        </pc:sldMkLst>
      </pc:sldChg>
      <pc:sldChg chg="modSp mod modNotesTx">
        <pc:chgData name="Wenjun Lee" userId="ba2d9a24ccc042b8" providerId="LiveId" clId="{4A5EAB82-876C-4DB2-BE45-34B6B8D38C5A}" dt="2025-04-14T03:32:03.495" v="2545" actId="20577"/>
        <pc:sldMkLst>
          <pc:docMk/>
          <pc:sldMk cId="0" sldId="708"/>
        </pc:sldMkLst>
        <pc:picChg chg="mod">
          <ac:chgData name="Wenjun Lee" userId="ba2d9a24ccc042b8" providerId="LiveId" clId="{4A5EAB82-876C-4DB2-BE45-34B6B8D38C5A}" dt="2025-04-14T03:25:40.825" v="2196" actId="14100"/>
          <ac:picMkLst>
            <pc:docMk/>
            <pc:sldMk cId="0" sldId="708"/>
            <ac:picMk id="3" creationId="{00000000-0000-0000-0000-000000000000}"/>
          </ac:picMkLst>
        </pc:picChg>
      </pc:sldChg>
      <pc:sldChg chg="addSp modSp mod modNotesTx">
        <pc:chgData name="Wenjun Lee" userId="ba2d9a24ccc042b8" providerId="LiveId" clId="{4A5EAB82-876C-4DB2-BE45-34B6B8D38C5A}" dt="2025-03-31T03:04:46.308" v="898" actId="20577"/>
        <pc:sldMkLst>
          <pc:docMk/>
          <pc:sldMk cId="0" sldId="713"/>
        </pc:sldMkLst>
      </pc:sldChg>
      <pc:sldChg chg="modSp mod modNotesTx">
        <pc:chgData name="Wenjun Lee" userId="ba2d9a24ccc042b8" providerId="LiveId" clId="{4A5EAB82-876C-4DB2-BE45-34B6B8D38C5A}" dt="2025-03-31T02:43:07.817" v="698" actId="207"/>
        <pc:sldMkLst>
          <pc:docMk/>
          <pc:sldMk cId="0" sldId="772"/>
        </pc:sldMkLst>
        <pc:spChg chg="mod">
          <ac:chgData name="Wenjun Lee" userId="ba2d9a24ccc042b8" providerId="LiveId" clId="{4A5EAB82-876C-4DB2-BE45-34B6B8D38C5A}" dt="2025-03-31T02:43:07.817" v="698" actId="207"/>
          <ac:spMkLst>
            <pc:docMk/>
            <pc:sldMk cId="0" sldId="772"/>
            <ac:spMk id="5" creationId="{00000000-0000-0000-0000-000000000000}"/>
          </ac:spMkLst>
        </pc:spChg>
        <pc:spChg chg="mod">
          <ac:chgData name="Wenjun Lee" userId="ba2d9a24ccc042b8" providerId="LiveId" clId="{4A5EAB82-876C-4DB2-BE45-34B6B8D38C5A}" dt="2025-03-31T02:43:02.693" v="697" actId="1076"/>
          <ac:spMkLst>
            <pc:docMk/>
            <pc:sldMk cId="0" sldId="772"/>
            <ac:spMk id="8" creationId="{00000000-0000-0000-0000-000000000000}"/>
          </ac:spMkLst>
        </pc:spChg>
        <pc:picChg chg="mod">
          <ac:chgData name="Wenjun Lee" userId="ba2d9a24ccc042b8" providerId="LiveId" clId="{4A5EAB82-876C-4DB2-BE45-34B6B8D38C5A}" dt="2025-03-31T02:39:14.731" v="664" actId="1076"/>
          <ac:picMkLst>
            <pc:docMk/>
            <pc:sldMk cId="0" sldId="772"/>
            <ac:picMk id="7" creationId="{00000000-0000-0000-0000-000000000000}"/>
          </ac:picMkLst>
        </pc:picChg>
      </pc:sldChg>
      <pc:sldChg chg="modSp">
        <pc:chgData name="Wenjun Lee" userId="ba2d9a24ccc042b8" providerId="LiveId" clId="{4A5EAB82-876C-4DB2-BE45-34B6B8D38C5A}" dt="2025-04-14T03:14:43.919" v="2183" actId="20577"/>
        <pc:sldMkLst>
          <pc:docMk/>
          <pc:sldMk cId="0" sldId="947"/>
        </pc:sldMkLst>
        <pc:spChg chg="mod">
          <ac:chgData name="Wenjun Lee" userId="ba2d9a24ccc042b8" providerId="LiveId" clId="{4A5EAB82-876C-4DB2-BE45-34B6B8D38C5A}" dt="2025-04-14T03:14:43.919" v="2183" actId="20577"/>
          <ac:spMkLst>
            <pc:docMk/>
            <pc:sldMk cId="0" sldId="947"/>
            <ac:spMk id="16" creationId="{00000000-0000-0000-0000-000000000000}"/>
          </ac:spMkLst>
        </pc:spChg>
      </pc:sldChg>
      <pc:sldChg chg="modSp mod">
        <pc:chgData name="Wenjun Lee" userId="ba2d9a24ccc042b8" providerId="LiveId" clId="{4A5EAB82-876C-4DB2-BE45-34B6B8D38C5A}" dt="2025-04-14T03:21:08.158" v="2190" actId="14100"/>
        <pc:sldMkLst>
          <pc:docMk/>
          <pc:sldMk cId="0" sldId="971"/>
        </pc:sldMkLst>
        <pc:spChg chg="mod">
          <ac:chgData name="Wenjun Lee" userId="ba2d9a24ccc042b8" providerId="LiveId" clId="{4A5EAB82-876C-4DB2-BE45-34B6B8D38C5A}" dt="2025-04-14T03:21:08.158" v="2190" actId="14100"/>
          <ac:spMkLst>
            <pc:docMk/>
            <pc:sldMk cId="0" sldId="971"/>
            <ac:spMk id="3" creationId="{00000000-0000-0000-0000-000000000000}"/>
          </ac:spMkLst>
        </pc:spChg>
      </pc:sldChg>
      <pc:sldChg chg="addSp modSp mod modNotesTx">
        <pc:chgData name="Wenjun Lee" userId="ba2d9a24ccc042b8" providerId="LiveId" clId="{4A5EAB82-876C-4DB2-BE45-34B6B8D38C5A}" dt="2025-04-14T03:40:22.498" v="2750" actId="20577"/>
        <pc:sldMkLst>
          <pc:docMk/>
          <pc:sldMk cId="0" sldId="973"/>
        </pc:sldMkLst>
        <pc:spChg chg="add mod">
          <ac:chgData name="Wenjun Lee" userId="ba2d9a24ccc042b8" providerId="LiveId" clId="{4A5EAB82-876C-4DB2-BE45-34B6B8D38C5A}" dt="2025-04-14T03:36:33.441" v="2584" actId="1076"/>
          <ac:spMkLst>
            <pc:docMk/>
            <pc:sldMk cId="0" sldId="973"/>
            <ac:spMk id="7" creationId="{0FF1D139-6E0A-2C37-1E7A-C69B7551A429}"/>
          </ac:spMkLst>
        </pc:spChg>
        <pc:spChg chg="mod">
          <ac:chgData name="Wenjun Lee" userId="ba2d9a24ccc042b8" providerId="LiveId" clId="{4A5EAB82-876C-4DB2-BE45-34B6B8D38C5A}" dt="2025-04-14T03:35:44.996" v="2551" actId="20577"/>
          <ac:spMkLst>
            <pc:docMk/>
            <pc:sldMk cId="0" sldId="973"/>
            <ac:spMk id="11" creationId="{00000000-0000-0000-0000-000000000000}"/>
          </ac:spMkLst>
        </pc:spChg>
        <pc:spChg chg="mod">
          <ac:chgData name="Wenjun Lee" userId="ba2d9a24ccc042b8" providerId="LiveId" clId="{4A5EAB82-876C-4DB2-BE45-34B6B8D38C5A}" dt="2025-04-14T03:33:50.331" v="2548" actId="14100"/>
          <ac:spMkLst>
            <pc:docMk/>
            <pc:sldMk cId="0" sldId="973"/>
            <ac:spMk id="3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F969C-290D-4AF7-9D1F-D9365819CC59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1687-B0A7-4083-A9B7-8BE7ECAB6D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3.1~3.5</a:t>
            </a:r>
            <a:r>
              <a:rPr lang="zh-CN" altLang="en-US" dirty="0"/>
              <a:t>都是基本代码，用于基本块的编译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3.6</a:t>
            </a:r>
            <a:r>
              <a:rPr lang="zh-CN" altLang="en-US" dirty="0"/>
              <a:t>是函数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3.7</a:t>
            </a:r>
            <a:r>
              <a:rPr lang="zh-CN" altLang="en-US" dirty="0"/>
              <a:t>是数据的实现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9pPr>
          </a:lstStyle>
          <a:p>
            <a:pPr>
              <a:spcBef>
                <a:spcPct val="0"/>
              </a:spcBef>
            </a:pPr>
            <a:fld id="{C4465181-E0DB-4F68-B6CD-8DE283401434}" type="slidenum">
              <a:rPr lang="zh-CN" altLang="en-US" smtClean="0">
                <a:latin typeface="Arial" panose="020B0604020202090204" pitchFamily="34" charset="0"/>
              </a:rPr>
              <a:t>1</a:t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预处理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：在高级语言源程序中插入所有用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#include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命令指定的文件和用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#define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声明指定的宏。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cpp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/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gcc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hello.c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编译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：将预处理后的源程序文件编译生成相应的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汇编语言程序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/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gcc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汇编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：由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将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汇编语言源程序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文件转换为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可重定位的机器语言目标代码文件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as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链接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：由链接器将多个可重定位的机器语言目标文件以及库例程（如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printf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()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库函数）链接起来，生成最终的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可执行目标文件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 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ld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–static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hello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预处理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：在高级语言源程序中插入所有用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#include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命令指定的文件和用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#define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声明指定的宏。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cpp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/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gcc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–E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hello.c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编译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：将预处理后的源程序文件编译生成相应的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汇编语言程序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/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gcc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hello.i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汇编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：由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将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汇编语言源程序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文件转换为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可重定位的机器语言目标代码文件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as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hello.s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charset="-122"/>
                <a:ea typeface="微软雅黑" charset="-122"/>
                <a:sym typeface="+mn-ea"/>
              </a:rPr>
              <a:t>链接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：由链接器将多个可重定位的机器语言目标文件以及库例程（如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printf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()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库函数）链接起来，生成最终的</a:t>
            </a:r>
            <a:r>
              <a:rPr lang="zh-CN" altLang="en-US" dirty="0">
                <a:solidFill>
                  <a:srgbClr val="008000"/>
                </a:solidFill>
                <a:latin typeface="微软雅黑" charset="-122"/>
                <a:ea typeface="微软雅黑" charset="-122"/>
                <a:sym typeface="+mn-ea"/>
              </a:rPr>
              <a:t>可执行目标文件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 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marL="317500" lvl="1" indent="0" eaLnBrk="1" hangingPunct="1">
              <a:spcBef>
                <a:spcPct val="25000"/>
              </a:spcBef>
              <a:buFontTx/>
              <a:buNone/>
            </a:pP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ld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–static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–o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hello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dirty="0" err="1">
                <a:latin typeface="微软雅黑" charset="-122"/>
                <a:ea typeface="微软雅黑" charset="-122"/>
                <a:sym typeface="+mn-ea"/>
              </a:rPr>
              <a:t>hello.o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 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endParaRPr 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和第五种相反，立即数存地址，偏移量存在寄存器里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907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地址存在寄存器，偏移量存在立即数</a:t>
            </a:r>
            <a:endParaRPr lang="en-US" altLang="zh-CN" dirty="0"/>
          </a:p>
          <a:p>
            <a:r>
              <a:rPr lang="zh-CN" altLang="en-US" dirty="0"/>
              <a:t>最后的格式相同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905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0xf000 + 0x8 =</a:t>
            </a:r>
            <a:r>
              <a:rPr lang="en-US" baseline="0" dirty="0"/>
              <a:t> 0xf008</a:t>
            </a:r>
          </a:p>
          <a:p>
            <a:r>
              <a:rPr lang="en-US" baseline="0" dirty="0"/>
              <a:t>0xf000 + 0x0100 = 0xf100</a:t>
            </a:r>
          </a:p>
          <a:p>
            <a:r>
              <a:rPr lang="en-US" baseline="0" dirty="0"/>
              <a:t>0xf000 + 4*0x0100 = 0xf400</a:t>
            </a:r>
          </a:p>
          <a:p>
            <a:r>
              <a:rPr lang="en-US" baseline="0" dirty="0"/>
              <a:t>2*0xf000 + 0x80 = 0x1d080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65B0C-B35D-4608-94F8-324A6C7A47D2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9+0x100+0x3=0x10C</a:t>
            </a:r>
          </a:p>
          <a:p>
            <a:r>
              <a:rPr lang="en-US" altLang="zh-CN" dirty="0"/>
              <a:t>M(260+0x1+0x3)=</a:t>
            </a:r>
            <a:r>
              <a:rPr lang="zh-CN" altLang="en-US" dirty="0"/>
              <a:t> </a:t>
            </a:r>
            <a:r>
              <a:rPr lang="en-US" altLang="zh-CN" dirty="0"/>
              <a:t>M(0x4+260</a:t>
            </a:r>
            <a:r>
              <a:rPr lang="zh-CN" altLang="en-US" dirty="0"/>
              <a:t>） </a:t>
            </a:r>
            <a:r>
              <a:rPr lang="en-US" altLang="zh-CN" dirty="0"/>
              <a:t>= M(0x108) =0x13</a:t>
            </a:r>
          </a:p>
          <a:p>
            <a:r>
              <a:rPr lang="en-US" altLang="zh-CN" dirty="0"/>
              <a:t>260=0x104</a:t>
            </a:r>
          </a:p>
          <a:p>
            <a:endParaRPr lang="en-US" altLang="zh-CN" dirty="0"/>
          </a:p>
          <a:p>
            <a:r>
              <a:rPr lang="en-US" altLang="zh-CN" dirty="0"/>
              <a:t>M[0xFC+4*0x1)=M[0x100】=0xFF</a:t>
            </a:r>
          </a:p>
          <a:p>
            <a:r>
              <a:rPr lang="en-US" altLang="zh-CN" dirty="0"/>
              <a:t>M[0x100+4*0x3]=M[0x10C]=0x11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77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x86-64 mov</a:t>
            </a:r>
            <a:r>
              <a:rPr lang="zh-CN" altLang="en-US" dirty="0"/>
              <a:t>指令的</a:t>
            </a:r>
            <a:endParaRPr lang="en-US" altLang="zh-CN" dirty="0"/>
          </a:p>
          <a:p>
            <a:r>
              <a:rPr lang="zh-CN" altLang="en-US" dirty="0"/>
              <a:t>两个操作数不能</a:t>
            </a:r>
            <a:endParaRPr lang="en-US" altLang="zh-CN" dirty="0"/>
          </a:p>
          <a:p>
            <a:r>
              <a:rPr lang="zh-CN" altLang="en-US" dirty="0"/>
              <a:t>都指向内存</a:t>
            </a:r>
            <a:r>
              <a:rPr lang="en-US" altLang="zh-CN" dirty="0"/>
              <a:t>/</a:t>
            </a:r>
            <a:r>
              <a:rPr lang="zh-CN" altLang="en-US" dirty="0"/>
              <a:t>同时指向立即数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目标操作数不能是立即数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66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eax</a:t>
            </a:r>
            <a:r>
              <a:rPr lang="en-US" altLang="zh-CN" dirty="0"/>
              <a:t> 32bit 4B——</a:t>
            </a:r>
            <a:r>
              <a:rPr lang="en-US" altLang="zh-CN" dirty="0" err="1"/>
              <a:t>movl</a:t>
            </a:r>
            <a:endParaRPr lang="en-US" altLang="zh-CN" dirty="0"/>
          </a:p>
          <a:p>
            <a:r>
              <a:rPr lang="en-US" altLang="zh-CN" dirty="0"/>
              <a:t>Dx 16bit 2B——</a:t>
            </a:r>
            <a:r>
              <a:rPr lang="en-US" altLang="zh-CN" dirty="0" err="1"/>
              <a:t>movw</a:t>
            </a:r>
            <a:endParaRPr lang="en-US" altLang="zh-CN" dirty="0"/>
          </a:p>
          <a:p>
            <a:r>
              <a:rPr lang="en-US" altLang="zh-CN" dirty="0" err="1"/>
              <a:t>Oxff</a:t>
            </a:r>
            <a:r>
              <a:rPr lang="en-US" altLang="zh-CN" dirty="0"/>
              <a:t> 1B ---b</a:t>
            </a:r>
          </a:p>
          <a:p>
            <a:r>
              <a:rPr lang="en-US" altLang="zh-CN" dirty="0"/>
              <a:t>Dl 8bit-1B-b</a:t>
            </a:r>
          </a:p>
          <a:p>
            <a:r>
              <a:rPr lang="en-US" altLang="zh-CN" dirty="0"/>
              <a:t>Rax 64bit 8B---q</a:t>
            </a:r>
          </a:p>
          <a:p>
            <a:r>
              <a:rPr lang="en-US" altLang="zh-CN" dirty="0"/>
              <a:t>Dx 16-2B-w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34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Movsbq</a:t>
            </a:r>
            <a:r>
              <a:rPr lang="en-US" altLang="zh-CN" dirty="0"/>
              <a:t>   1B</a:t>
            </a:r>
            <a:r>
              <a:rPr lang="zh-CN" altLang="en-US" dirty="0"/>
              <a:t>到</a:t>
            </a:r>
            <a:r>
              <a:rPr lang="en-US" altLang="zh-CN" dirty="0"/>
              <a:t>8B%dl -&gt; FFFFFFFFFFFFFFAA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584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1ebx 16bit </a:t>
            </a:r>
            <a:r>
              <a:rPr lang="zh-CN" altLang="en-US" dirty="0"/>
              <a:t> </a:t>
            </a:r>
            <a:r>
              <a:rPr lang="en-US" altLang="zh-CN" dirty="0"/>
              <a:t>(%</a:t>
            </a:r>
            <a:r>
              <a:rPr lang="en-US" altLang="zh-CN" dirty="0" err="1"/>
              <a:t>ebx</a:t>
            </a:r>
            <a:r>
              <a:rPr lang="en-US" altLang="zh-CN" dirty="0"/>
              <a:t>)</a:t>
            </a:r>
            <a:r>
              <a:rPr lang="zh-CN" altLang="en-US" dirty="0"/>
              <a:t>是地址，</a:t>
            </a:r>
            <a:r>
              <a:rPr lang="en-US" altLang="zh-CN" dirty="0"/>
              <a:t>64</a:t>
            </a:r>
            <a:r>
              <a:rPr lang="zh-CN" altLang="en-US" dirty="0"/>
              <a:t>位系统下地址是</a:t>
            </a:r>
            <a:r>
              <a:rPr lang="en-US" altLang="zh-CN" dirty="0"/>
              <a:t>64</a:t>
            </a:r>
            <a:r>
              <a:rPr lang="zh-CN" altLang="en-US" dirty="0"/>
              <a:t>位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Movq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 memory to memory</a:t>
            </a:r>
          </a:p>
          <a:p>
            <a:endParaRPr lang="en-US" altLang="zh-CN" dirty="0"/>
          </a:p>
          <a:p>
            <a:r>
              <a:rPr lang="en-US" altLang="zh-CN" dirty="0"/>
              <a:t>Al need 16 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543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Pushq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1.subq</a:t>
            </a:r>
            <a:r>
              <a:rPr lang="zh-CN" altLang="en-US" dirty="0"/>
              <a:t> </a:t>
            </a:r>
            <a:r>
              <a:rPr lang="en-US" altLang="zh-CN" dirty="0"/>
              <a:t>$8 ,%</a:t>
            </a:r>
            <a:r>
              <a:rPr lang="en-US" altLang="zh-CN" dirty="0" err="1"/>
              <a:t>rsp</a:t>
            </a:r>
            <a:r>
              <a:rPr lang="en-US" altLang="zh-CN" dirty="0"/>
              <a:t>   2. </a:t>
            </a:r>
            <a:r>
              <a:rPr lang="en-US" altLang="zh-CN" dirty="0" err="1"/>
              <a:t>movq</a:t>
            </a:r>
            <a:r>
              <a:rPr lang="en-US" altLang="zh-CN" dirty="0"/>
              <a:t> %</a:t>
            </a:r>
            <a:r>
              <a:rPr lang="en-US" altLang="zh-CN" dirty="0" err="1"/>
              <a:t>rax</a:t>
            </a:r>
            <a:r>
              <a:rPr lang="en-US" altLang="zh-CN" dirty="0"/>
              <a:t>,(%</a:t>
            </a:r>
            <a:r>
              <a:rPr lang="en-US" altLang="zh-CN" dirty="0" err="1"/>
              <a:t>rsp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Popq</a:t>
            </a:r>
            <a:r>
              <a:rPr lang="en-US" altLang="zh-CN" dirty="0"/>
              <a:t> %</a:t>
            </a:r>
            <a:r>
              <a:rPr lang="en-US" altLang="zh-CN" dirty="0" err="1"/>
              <a:t>rdx</a:t>
            </a:r>
            <a:r>
              <a:rPr lang="en-US" altLang="zh-CN" dirty="0"/>
              <a:t> == 1.movq (%</a:t>
            </a:r>
            <a:r>
              <a:rPr lang="en-US" altLang="zh-CN" dirty="0" err="1"/>
              <a:t>rsp</a:t>
            </a:r>
            <a:r>
              <a:rPr lang="en-US" altLang="zh-CN" dirty="0"/>
              <a:t>),%</a:t>
            </a:r>
            <a:r>
              <a:rPr lang="en-US" altLang="zh-CN" dirty="0" err="1"/>
              <a:t>rdx</a:t>
            </a:r>
            <a:r>
              <a:rPr lang="en-US" altLang="zh-CN" dirty="0"/>
              <a:t> 2.addq $8 ,%</a:t>
            </a:r>
            <a:r>
              <a:rPr lang="en-US" altLang="zh-CN" dirty="0" err="1"/>
              <a:t>rsp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区分 </a:t>
            </a:r>
            <a:r>
              <a:rPr lang="en-US" altLang="zh-CN" dirty="0" err="1"/>
              <a:t>movq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leaq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 err="1"/>
              <a:t>movq</a:t>
            </a:r>
            <a:r>
              <a:rPr lang="zh-CN" altLang="en-US" dirty="0"/>
              <a:t>是先计算地址然后访问地址拿到操作数，</a:t>
            </a:r>
            <a:r>
              <a:rPr lang="en-US" altLang="zh-CN" dirty="0" err="1"/>
              <a:t>leaq</a:t>
            </a:r>
            <a:r>
              <a:rPr lang="zh-CN" altLang="en-US" dirty="0"/>
              <a:t>是直接将寄存器的值赋值，没有一个</a:t>
            </a:r>
            <a:r>
              <a:rPr lang="en-US" altLang="zh-CN" dirty="0"/>
              <a:t>M[?]</a:t>
            </a:r>
            <a:r>
              <a:rPr lang="zh-CN" altLang="en-US" dirty="0"/>
              <a:t>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 </a:t>
            </a:r>
            <a:r>
              <a:rPr lang="zh-CN" altLang="en-US" dirty="0"/>
              <a:t>最多用六位 因为最多右移 </a:t>
            </a:r>
            <a:r>
              <a:rPr lang="en-US" altLang="zh-CN" dirty="0"/>
              <a:t>x&gt;&gt;63 </a:t>
            </a:r>
            <a:r>
              <a:rPr lang="zh-CN" altLang="en-US" dirty="0"/>
              <a:t>寄存器长度 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固定位置：</a:t>
            </a:r>
            <a:r>
              <a:rPr lang="en-US" altLang="zh-CN" dirty="0"/>
              <a:t>×</a:t>
            </a:r>
            <a:r>
              <a:rPr lang="zh-CN" altLang="en-US" dirty="0"/>
              <a:t>之前</a:t>
            </a:r>
            <a:r>
              <a:rPr lang="en-US" altLang="zh-CN" dirty="0" err="1"/>
              <a:t>rax</a:t>
            </a:r>
            <a:r>
              <a:rPr lang="zh-CN" altLang="en-US" dirty="0"/>
              <a:t>，</a:t>
            </a:r>
            <a:r>
              <a:rPr lang="en-US" altLang="zh-CN" dirty="0"/>
              <a:t>×</a:t>
            </a:r>
            <a:r>
              <a:rPr lang="zh-CN" altLang="en-US" dirty="0"/>
              <a:t>之后 </a:t>
            </a:r>
            <a:r>
              <a:rPr lang="en-US" altLang="zh-CN" dirty="0" err="1"/>
              <a:t>rdx:rax</a:t>
            </a:r>
            <a:r>
              <a:rPr lang="en-US" altLang="zh-CN" dirty="0"/>
              <a:t>——</a:t>
            </a:r>
            <a:r>
              <a:rPr lang="zh-CN" altLang="en-US" dirty="0"/>
              <a:t>因此，乘除是单元运算符</a:t>
            </a:r>
            <a:endParaRPr lang="en-US" altLang="zh-CN" dirty="0"/>
          </a:p>
          <a:p>
            <a:r>
              <a:rPr lang="zh-CN" altLang="en-US" dirty="0"/>
              <a:t>同理，执行除法 </a:t>
            </a:r>
            <a:r>
              <a:rPr lang="en-US" altLang="zh-CN" dirty="0"/>
              <a:t>÷</a:t>
            </a:r>
            <a:r>
              <a:rPr lang="zh-CN" altLang="en-US" dirty="0"/>
              <a:t>之前 </a:t>
            </a:r>
            <a:r>
              <a:rPr lang="en-US" altLang="zh-CN" dirty="0" err="1"/>
              <a:t>rdx:rax</a:t>
            </a:r>
            <a:r>
              <a:rPr lang="en-US" altLang="zh-CN" dirty="0"/>
              <a:t>----÷</a:t>
            </a:r>
            <a:r>
              <a:rPr lang="zh-CN" altLang="en-US" dirty="0"/>
              <a:t>之后 </a:t>
            </a:r>
            <a:r>
              <a:rPr lang="en-US" altLang="zh-CN" dirty="0" err="1"/>
              <a:t>rax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因此，你要确定</a:t>
            </a:r>
            <a:r>
              <a:rPr lang="en-US" altLang="zh-CN" dirty="0" err="1"/>
              <a:t>rax</a:t>
            </a:r>
            <a:r>
              <a:rPr lang="zh-CN" altLang="en-US" dirty="0"/>
              <a:t>和</a:t>
            </a:r>
            <a:r>
              <a:rPr lang="en-US" altLang="zh-CN" dirty="0" err="1"/>
              <a:t>rdx</a:t>
            </a:r>
            <a:r>
              <a:rPr lang="zh-CN" altLang="en-US" dirty="0"/>
              <a:t>之前的数值需要存储起来，或者不要用这两个寄存器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÷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 err="1"/>
              <a:t>cqto:convert</a:t>
            </a:r>
            <a:r>
              <a:rPr lang="en-US" altLang="zh-CN" dirty="0"/>
              <a:t> q to </a:t>
            </a:r>
            <a:r>
              <a:rPr lang="zh-CN" altLang="en-US" dirty="0"/>
              <a:t> 作用是先确保</a:t>
            </a:r>
            <a:r>
              <a:rPr lang="en-US" altLang="zh-CN" dirty="0" err="1"/>
              <a:t>rdx</a:t>
            </a:r>
            <a:r>
              <a:rPr lang="zh-CN" altLang="en-US" dirty="0"/>
              <a:t>之前存的东西不会干扰结果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计系</a:t>
            </a:r>
            <a:r>
              <a:rPr lang="en-US" altLang="zh-CN" dirty="0"/>
              <a:t>3</a:t>
            </a:r>
            <a:r>
              <a:rPr lang="zh-CN" altLang="en-US" dirty="0"/>
              <a:t>：计算机组成原理和体系结构：问题：为什么商在低位，余数在高位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乘法：被乘数在</a:t>
            </a:r>
            <a:r>
              <a:rPr lang="en-US" altLang="zh-CN" dirty="0" err="1"/>
              <a:t>rax</a:t>
            </a:r>
            <a:r>
              <a:rPr lang="zh-CN" altLang="en-US" dirty="0"/>
              <a:t>，</a:t>
            </a:r>
            <a:r>
              <a:rPr lang="en-US" altLang="zh-CN" dirty="0" err="1"/>
              <a:t>mulq</a:t>
            </a:r>
            <a:r>
              <a:rPr lang="en-US" altLang="zh-CN" dirty="0"/>
              <a:t> </a:t>
            </a:r>
            <a:r>
              <a:rPr lang="zh-CN" altLang="en-US" dirty="0"/>
              <a:t>乘数所在寄存器，</a:t>
            </a:r>
            <a:r>
              <a:rPr lang="en-US" altLang="zh-CN" dirty="0" err="1"/>
              <a:t>movq</a:t>
            </a:r>
            <a:r>
              <a:rPr lang="en-US" altLang="zh-CN" dirty="0"/>
              <a:t> </a:t>
            </a:r>
            <a:r>
              <a:rPr lang="en-US" altLang="zh-CN" b="1" dirty="0" err="1"/>
              <a:t>rax</a:t>
            </a:r>
            <a:r>
              <a:rPr lang="zh-CN" altLang="en-US" b="1" dirty="0"/>
              <a:t>低八位，</a:t>
            </a:r>
            <a:r>
              <a:rPr lang="en-US" altLang="zh-CN" b="1" dirty="0" err="1"/>
              <a:t>rdx</a:t>
            </a:r>
            <a:r>
              <a:rPr lang="zh-CN" altLang="en-US" b="1" dirty="0"/>
              <a:t>高八位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396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必须先备份后续操作可能会改变的寄存器数值，对于除法，他就是</a:t>
            </a:r>
            <a:r>
              <a:rPr lang="en-US" altLang="zh-CN" dirty="0" err="1"/>
              <a:t>rdx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1677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区分</a:t>
            </a:r>
            <a:r>
              <a:rPr lang="en-US" altLang="zh-CN" dirty="0" err="1"/>
              <a:t>leaq</a:t>
            </a:r>
            <a:r>
              <a:rPr lang="zh-CN" altLang="en-US" dirty="0"/>
              <a:t>和</a:t>
            </a:r>
            <a:r>
              <a:rPr lang="en-US" altLang="zh-CN" dirty="0" err="1"/>
              <a:t>movq</a:t>
            </a:r>
            <a:r>
              <a:rPr lang="zh-CN" altLang="en-US" dirty="0"/>
              <a:t>，用例子来理解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Moveabsq</a:t>
            </a:r>
            <a:r>
              <a:rPr lang="en-US" altLang="zh-CN" dirty="0"/>
              <a:t> %</a:t>
            </a:r>
            <a:r>
              <a:rPr lang="en-US" altLang="zh-CN" dirty="0" err="1"/>
              <a:t>rdi</a:t>
            </a:r>
            <a:r>
              <a:rPr lang="en-US" altLang="zh-CN" dirty="0"/>
              <a:t>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r>
              <a:rPr lang="en-US" altLang="zh-CN" dirty="0" err="1"/>
              <a:t>Addq</a:t>
            </a:r>
            <a:r>
              <a:rPr lang="en-US" altLang="zh-CN" dirty="0"/>
              <a:t> %</a:t>
            </a:r>
            <a:r>
              <a:rPr lang="en-US" altLang="zh-CN" dirty="0" err="1"/>
              <a:t>rsi</a:t>
            </a:r>
            <a:r>
              <a:rPr lang="en-US" altLang="zh-CN" dirty="0"/>
              <a:t> 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 lead (%</a:t>
            </a:r>
            <a:r>
              <a:rPr lang="en-US" altLang="zh-CN" dirty="0" err="1"/>
              <a:t>rdi</a:t>
            </a:r>
            <a:r>
              <a:rPr lang="en-US" altLang="zh-CN" dirty="0"/>
              <a:t>,%</a:t>
            </a:r>
            <a:r>
              <a:rPr lang="en-US" altLang="zh-CN" dirty="0" err="1"/>
              <a:t>rsi</a:t>
            </a:r>
            <a:r>
              <a:rPr lang="en-US" altLang="zh-CN" dirty="0"/>
              <a:t>),%</a:t>
            </a:r>
            <a:r>
              <a:rPr lang="en-US" altLang="zh-CN" dirty="0" err="1"/>
              <a:t>rdx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2.Addq %</a:t>
            </a:r>
            <a:r>
              <a:rPr lang="en-US" altLang="zh-CN" dirty="0" err="1"/>
              <a:t>rdx</a:t>
            </a:r>
            <a:r>
              <a:rPr lang="en-US" altLang="zh-CN" dirty="0"/>
              <a:t>,%</a:t>
            </a:r>
            <a:r>
              <a:rPr lang="en-US" altLang="zh-CN" dirty="0" err="1"/>
              <a:t>rax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真是妙啊！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608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极端的优化一般只出现在</a:t>
            </a:r>
            <a:r>
              <a:rPr lang="en-US" altLang="zh-CN" dirty="0"/>
              <a:t>o3</a:t>
            </a:r>
            <a:r>
              <a:rPr lang="zh-CN" altLang="en-US" dirty="0"/>
              <a:t>中，不保证正确，比如 </a:t>
            </a:r>
            <a:r>
              <a:rPr lang="zh-CN" altLang="en-US" b="1" dirty="0"/>
              <a:t>任何更新低位</a:t>
            </a:r>
            <a:r>
              <a:rPr lang="en-US" altLang="zh-CN" b="1" dirty="0"/>
              <a:t>4</a:t>
            </a:r>
            <a:r>
              <a:rPr lang="zh-CN" altLang="en-US" b="1" dirty="0"/>
              <a:t>字节的指令都会把高位字节设置为</a:t>
            </a:r>
            <a:r>
              <a:rPr lang="en-US" altLang="zh-CN" b="1" dirty="0"/>
              <a:t>0</a:t>
            </a:r>
            <a:r>
              <a:rPr lang="zh-CN" altLang="en-US" b="1" dirty="0"/>
              <a:t>，它依赖于处理器比如 </a:t>
            </a:r>
            <a:r>
              <a:rPr lang="en-US" altLang="zh-CN" b="1" dirty="0"/>
              <a:t>x86-64</a:t>
            </a:r>
            <a:r>
              <a:rPr lang="zh-CN" altLang="en-US" b="1" dirty="0"/>
              <a:t>，而原生</a:t>
            </a:r>
            <a:r>
              <a:rPr lang="en-US" altLang="zh-CN" b="1" dirty="0"/>
              <a:t>x64</a:t>
            </a:r>
            <a:r>
              <a:rPr lang="zh-CN" altLang="en-US" b="1" dirty="0"/>
              <a:t>指令集可能并没有这种特性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22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03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跳转是依据前提条件而作出的决策，因此首先要知道当前情况如何，</a:t>
            </a:r>
            <a:r>
              <a:rPr lang="en-US" altLang="zh-CN" dirty="0"/>
              <a:t>IA32</a:t>
            </a:r>
            <a:r>
              <a:rPr lang="zh-CN" altLang="en-US" dirty="0"/>
              <a:t>上使用条件码来完成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回顾第二章：无符号溢出（小于两个操作数）和有符号溢出（</a:t>
            </a:r>
            <a:r>
              <a:rPr lang="en-US" altLang="zh-CN" dirty="0"/>
              <a:t>ab</a:t>
            </a:r>
            <a:r>
              <a:rPr lang="zh-CN" altLang="en-US" dirty="0"/>
              <a:t>同号，而</a:t>
            </a:r>
            <a:r>
              <a:rPr lang="en-US" altLang="zh-CN" dirty="0"/>
              <a:t>ta</a:t>
            </a:r>
            <a:r>
              <a:rPr lang="zh-CN" altLang="en-US" dirty="0"/>
              <a:t>不同号）</a:t>
            </a:r>
            <a:endParaRPr lang="en-US" altLang="zh-CN" dirty="0"/>
          </a:p>
          <a:p>
            <a:r>
              <a:rPr lang="zh-CN" altLang="en-US" dirty="0"/>
              <a:t>因此，</a:t>
            </a:r>
            <a:r>
              <a:rPr lang="en-US" altLang="zh-CN" dirty="0"/>
              <a:t>OF</a:t>
            </a:r>
            <a:r>
              <a:rPr lang="zh-CN" altLang="en-US" dirty="0"/>
              <a:t>可以设计为 </a:t>
            </a:r>
            <a:r>
              <a:rPr lang="en-US" altLang="zh-CN" dirty="0"/>
              <a:t>ab</a:t>
            </a:r>
            <a:r>
              <a:rPr lang="zh-CN" altLang="en-US" dirty="0"/>
              <a:t>是否同号 </a:t>
            </a:r>
            <a:r>
              <a:rPr lang="en-US" altLang="zh-CN" dirty="0"/>
              <a:t>&amp;&amp; at</a:t>
            </a:r>
            <a:r>
              <a:rPr lang="zh-CN" altLang="en-US" dirty="0"/>
              <a:t>是否同号 </a:t>
            </a:r>
            <a:r>
              <a:rPr lang="zh-CN" altLang="en-US" b="1" dirty="0"/>
              <a:t>妙啊！</a:t>
            </a:r>
            <a:endParaRPr lang="en-US" altLang="zh-CN" b="1" dirty="0"/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跳转是依据前提条件而作出的决策，因此首先要知道当前情况如何，</a:t>
            </a:r>
            <a:r>
              <a:rPr lang="en-US" altLang="zh-CN" dirty="0"/>
              <a:t>IA32</a:t>
            </a:r>
            <a:r>
              <a:rPr lang="zh-CN" altLang="en-US" dirty="0"/>
              <a:t>上使用条件码来完成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zh-CN" altLang="en-US"/>
              <a:t>里的此   </a:t>
            </a:r>
            <a:r>
              <a:rPr lang="en-US" altLang="zh-CN"/>
              <a:t>L   </a:t>
            </a:r>
            <a:r>
              <a:rPr lang="zh-CN" altLang="en-US"/>
              <a:t>非   彼   </a:t>
            </a:r>
            <a:r>
              <a:rPr lang="en-US" altLang="zh-CN"/>
              <a:t>L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1.%rax= </a:t>
            </a:r>
            <a:r>
              <a:rPr lang="en-US" altLang="zh-CN" dirty="0" err="1"/>
              <a:t>x+y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2.%rax+=z;——</a:t>
            </a:r>
            <a:r>
              <a:rPr lang="en-US" altLang="zh-CN" dirty="0" err="1"/>
              <a:t>rax</a:t>
            </a:r>
            <a:r>
              <a:rPr lang="en-US" altLang="zh-CN" dirty="0"/>
              <a:t>=</a:t>
            </a:r>
            <a:r>
              <a:rPr lang="en-US" altLang="zh-CN" dirty="0" err="1"/>
              <a:t>x+y+z</a:t>
            </a:r>
            <a:endParaRPr lang="en-US" altLang="zh-CN" dirty="0"/>
          </a:p>
          <a:p>
            <a:r>
              <a:rPr lang="en-US" altLang="zh-CN" dirty="0"/>
              <a:t>3.Cmpq</a:t>
            </a:r>
            <a:r>
              <a:rPr lang="zh-CN" altLang="en-US" dirty="0"/>
              <a:t>要和跳转指令一起看，才能知道它的判断符号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-3</a:t>
            </a:r>
            <a:r>
              <a:rPr lang="zh-CN" altLang="en-US" dirty="0"/>
              <a:t>和</a:t>
            </a:r>
            <a:r>
              <a:rPr lang="en-US" altLang="zh-CN" dirty="0"/>
              <a:t>x</a:t>
            </a:r>
            <a:r>
              <a:rPr lang="zh-CN" altLang="en-US" dirty="0"/>
              <a:t>对比</a:t>
            </a:r>
            <a:r>
              <a:rPr lang="en-US" altLang="zh-CN" dirty="0"/>
              <a:t>:x</a:t>
            </a:r>
            <a:r>
              <a:rPr lang="zh-CN" altLang="en-US" dirty="0"/>
              <a:t>在前 </a:t>
            </a:r>
            <a:r>
              <a:rPr lang="en-US" altLang="zh-CN" dirty="0"/>
              <a:t>---------- </a:t>
            </a:r>
          </a:p>
          <a:p>
            <a:r>
              <a:rPr lang="en-US" altLang="zh-CN" dirty="0"/>
              <a:t>4. Jump grater echo,  x&gt;=-3 </a:t>
            </a:r>
            <a:r>
              <a:rPr lang="zh-CN" altLang="en-US" dirty="0"/>
              <a:t>所以上面是 </a:t>
            </a:r>
            <a:r>
              <a:rPr lang="en-US" altLang="zh-CN" dirty="0"/>
              <a:t>x&lt;-3</a:t>
            </a:r>
          </a:p>
          <a:p>
            <a:r>
              <a:rPr lang="en-US" altLang="zh-CN" dirty="0"/>
              <a:t>5. Y Z 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 err="1"/>
              <a:t>Jge</a:t>
            </a:r>
            <a:r>
              <a:rPr lang="zh-CN" altLang="en-US" dirty="0"/>
              <a:t> 确定 </a:t>
            </a:r>
            <a:r>
              <a:rPr lang="en-US" altLang="zh-CN" dirty="0"/>
              <a:t>Y&lt;Z</a:t>
            </a:r>
          </a:p>
          <a:p>
            <a:r>
              <a:rPr lang="en-US" altLang="zh-CN" dirty="0"/>
              <a:t>7.val==x*y;</a:t>
            </a:r>
          </a:p>
          <a:p>
            <a:r>
              <a:rPr lang="en-US" altLang="zh-CN" dirty="0"/>
              <a:t>8.</a:t>
            </a:r>
            <a:r>
              <a:rPr lang="zh-CN" altLang="en-US" dirty="0"/>
              <a:t>看</a:t>
            </a:r>
            <a:r>
              <a:rPr lang="en-US" altLang="zh-CN" dirty="0"/>
              <a:t>L3 </a:t>
            </a:r>
            <a:r>
              <a:rPr lang="zh-CN" altLang="en-US" dirty="0"/>
              <a:t>： </a:t>
            </a:r>
            <a:r>
              <a:rPr lang="en-US" altLang="zh-CN" dirty="0" err="1"/>
              <a:t>val</a:t>
            </a:r>
            <a:r>
              <a:rPr lang="en-US" altLang="zh-CN" dirty="0"/>
              <a:t>= y*z;</a:t>
            </a:r>
          </a:p>
          <a:p>
            <a:r>
              <a:rPr lang="en-US" altLang="zh-CN" dirty="0"/>
              <a:t>9.</a:t>
            </a:r>
            <a:r>
              <a:rPr lang="zh-CN" altLang="en-US" dirty="0"/>
              <a:t>看</a:t>
            </a:r>
            <a:r>
              <a:rPr lang="en-US" altLang="zh-CN" dirty="0"/>
              <a:t>L2</a:t>
            </a:r>
            <a:r>
              <a:rPr lang="zh-CN" altLang="en-US" dirty="0"/>
              <a:t>： 比较</a:t>
            </a:r>
            <a:r>
              <a:rPr lang="en-US" altLang="zh-CN" dirty="0"/>
              <a:t>x </a:t>
            </a:r>
            <a:r>
              <a:rPr lang="zh-CN" altLang="en-US" dirty="0"/>
              <a:t>和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10.Less echo </a:t>
            </a:r>
            <a:r>
              <a:rPr lang="zh-CN" altLang="en-US" dirty="0"/>
              <a:t>确定 </a:t>
            </a:r>
            <a:r>
              <a:rPr lang="en-US" altLang="zh-CN" dirty="0"/>
              <a:t>x&gt;2</a:t>
            </a:r>
          </a:p>
          <a:p>
            <a:r>
              <a:rPr lang="en-US" altLang="zh-CN" dirty="0"/>
              <a:t>11 </a:t>
            </a:r>
            <a:r>
              <a:rPr lang="en-US" altLang="zh-CN" dirty="0" err="1"/>
              <a:t>rax</a:t>
            </a:r>
            <a:r>
              <a:rPr lang="en-US" altLang="zh-CN" dirty="0"/>
              <a:t>=x;</a:t>
            </a:r>
          </a:p>
          <a:p>
            <a:r>
              <a:rPr lang="en-US" altLang="zh-CN" dirty="0"/>
              <a:t>12 </a:t>
            </a:r>
            <a:r>
              <a:rPr lang="en-US" altLang="zh-CN" dirty="0" err="1"/>
              <a:t>rax</a:t>
            </a:r>
            <a:r>
              <a:rPr lang="en-US" altLang="zh-CN" dirty="0"/>
              <a:t>=x*z;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7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期末考试也喜欢考这种题型，给一段</a:t>
            </a:r>
            <a:r>
              <a:rPr lang="en-US" altLang="zh-CN" dirty="0"/>
              <a:t>for</a:t>
            </a:r>
            <a:r>
              <a:rPr lang="zh-CN" altLang="en-US" dirty="0"/>
              <a:t>循环代码，让你填空对应汇编代码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6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97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寄存器能存的函数参数最多只有六个：每个参数都有规定的寄存器传递（需要知道是哪些寄存器！）</a:t>
            </a:r>
            <a:endParaRPr lang="en-US" altLang="zh-CN" dirty="0"/>
          </a:p>
          <a:p>
            <a:r>
              <a:rPr lang="zh-CN" altLang="en-US" dirty="0"/>
              <a:t>看图说话： 如果有多的参数，</a:t>
            </a:r>
            <a:r>
              <a:rPr lang="en-US" altLang="zh-CN" dirty="0"/>
              <a:t>x7,x8…</a:t>
            </a:r>
            <a:r>
              <a:rPr lang="en-US" altLang="zh-CN" dirty="0" err="1"/>
              <a:t>xn</a:t>
            </a:r>
            <a:r>
              <a:rPr lang="en-US" altLang="zh-CN" dirty="0"/>
              <a:t> , </a:t>
            </a:r>
            <a:r>
              <a:rPr lang="zh-CN" altLang="en-US" b="1" dirty="0"/>
              <a:t>参数</a:t>
            </a:r>
            <a:r>
              <a:rPr lang="en-US" altLang="zh-CN" b="1" dirty="0"/>
              <a:t>n</a:t>
            </a:r>
            <a:r>
              <a:rPr lang="zh-CN" altLang="en-US" b="1" dirty="0"/>
              <a:t>先入栈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55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这个表格一定要背下来！！！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3186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死记硬背 </a:t>
            </a:r>
            <a:r>
              <a:rPr lang="en-US" altLang="zh-CN" dirty="0"/>
              <a:t>:&lt;( </a:t>
            </a:r>
          </a:p>
          <a:p>
            <a:r>
              <a:rPr lang="en-US" altLang="zh-CN" dirty="0"/>
              <a:t>Rsp+8 </a:t>
            </a:r>
            <a:r>
              <a:rPr lang="zh-CN" altLang="en-US" dirty="0"/>
              <a:t>这个</a:t>
            </a:r>
            <a:r>
              <a:rPr lang="en-US" altLang="zh-CN" dirty="0"/>
              <a:t>8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个字节：虽然会被浪费，但方便寻址</a:t>
            </a:r>
            <a:endParaRPr lang="en-US" altLang="zh-CN" dirty="0"/>
          </a:p>
          <a:p>
            <a:r>
              <a:rPr lang="zh-CN" altLang="en-US" dirty="0"/>
              <a:t>记住：第七个参数在栈顶！从右到左的顺序压栈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172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6002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局部变量没有跟</a:t>
            </a:r>
            <a:r>
              <a:rPr lang="en-US" altLang="zh-CN" dirty="0"/>
              <a:t>8</a:t>
            </a:r>
            <a:r>
              <a:rPr lang="zh-CN" altLang="en-US" dirty="0"/>
              <a:t>的变量对齐，跟刚才的参数传递要区分开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583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函数参数 </a:t>
            </a:r>
            <a:r>
              <a:rPr lang="en-US" altLang="zh-CN" dirty="0"/>
              <a:t>%</a:t>
            </a:r>
            <a:r>
              <a:rPr lang="en-US" altLang="zh-CN" dirty="0" err="1"/>
              <a:t>rdi</a:t>
            </a:r>
            <a:r>
              <a:rPr lang="en-US" altLang="zh-CN" dirty="0"/>
              <a:t> %</a:t>
            </a:r>
            <a:r>
              <a:rPr lang="en-US" altLang="zh-CN" dirty="0" err="1"/>
              <a:t>rsi</a:t>
            </a:r>
            <a:r>
              <a:rPr lang="en-US" altLang="zh-CN" dirty="0"/>
              <a:t> %</a:t>
            </a:r>
            <a:r>
              <a:rPr lang="en-US" altLang="zh-CN" dirty="0" err="1"/>
              <a:t>rdx</a:t>
            </a:r>
            <a:r>
              <a:rPr lang="en-US" altLang="zh-CN" dirty="0"/>
              <a:t> %</a:t>
            </a:r>
            <a:r>
              <a:rPr lang="en-US" altLang="zh-CN" dirty="0" err="1"/>
              <a:t>rcx</a:t>
            </a:r>
            <a:r>
              <a:rPr lang="en-US" altLang="zh-CN" dirty="0"/>
              <a:t> %r8 %r9</a:t>
            </a:r>
          </a:p>
          <a:p>
            <a:endParaRPr lang="en-US" altLang="zh-CN" dirty="0"/>
          </a:p>
          <a:p>
            <a:r>
              <a:rPr lang="zh-CN" altLang="en-US" dirty="0"/>
              <a:t>被调用者保存 ： </a:t>
            </a:r>
            <a:r>
              <a:rPr lang="en-US" altLang="zh-CN" dirty="0"/>
              <a:t>%</a:t>
            </a:r>
            <a:r>
              <a:rPr lang="en-US" altLang="zh-CN" dirty="0" err="1"/>
              <a:t>rbp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rbx</a:t>
            </a:r>
            <a:r>
              <a:rPr lang="zh-CN" altLang="en-US" dirty="0"/>
              <a:t> </a:t>
            </a:r>
            <a:r>
              <a:rPr lang="en-US" altLang="zh-CN" dirty="0"/>
              <a:t>%r12-%r15</a:t>
            </a:r>
          </a:p>
          <a:p>
            <a:endParaRPr lang="en-US" altLang="zh-CN" dirty="0"/>
          </a:p>
          <a:p>
            <a:r>
              <a:rPr lang="zh-CN" altLang="en-US" dirty="0"/>
              <a:t>用栈保存而不用不需要的寄存器保存可以解决寄存器受限的问题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110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1. P</a:t>
            </a:r>
            <a:r>
              <a:rPr lang="zh-CN" altLang="en-US"/>
              <a:t>函数调用</a:t>
            </a:r>
            <a:r>
              <a:rPr lang="en-US" altLang="zh-CN"/>
              <a:t>Q</a:t>
            </a:r>
            <a:r>
              <a:rPr lang="zh-CN" altLang="en-US"/>
              <a:t>函数，需要用</a:t>
            </a:r>
            <a:r>
              <a:rPr lang="en-US" altLang="zh-CN"/>
              <a:t>%rdi</a:t>
            </a:r>
            <a:r>
              <a:rPr lang="zh-CN" altLang="en-US"/>
              <a:t>传递参数，因此，为了避免丢失</a:t>
            </a:r>
            <a:r>
              <a:rPr lang="en-US" altLang="zh-CN"/>
              <a:t>%rdi</a:t>
            </a:r>
            <a:r>
              <a:rPr lang="zh-CN" altLang="en-US"/>
              <a:t>寄存器中的数值</a:t>
            </a:r>
            <a:r>
              <a:rPr lang="en-US" altLang="zh-CN"/>
              <a:t>(long x)</a:t>
            </a:r>
            <a:r>
              <a:rPr lang="zh-CN" altLang="en-US"/>
              <a:t>，编译器选择使用</a:t>
            </a:r>
            <a:r>
              <a:rPr lang="en-US" altLang="zh-CN"/>
              <a:t>%rbp</a:t>
            </a:r>
            <a:r>
              <a:rPr lang="zh-CN" altLang="en-US"/>
              <a:t>来暂存</a:t>
            </a:r>
            <a:r>
              <a:rPr lang="en-US" altLang="zh-CN"/>
              <a:t>%rdi</a:t>
            </a:r>
            <a:r>
              <a:rPr lang="zh-CN" altLang="en-US"/>
              <a:t>。</a:t>
            </a:r>
          </a:p>
          <a:p>
            <a:r>
              <a:rPr lang="en-US" altLang="zh-CN"/>
              <a:t>2. %rbx</a:t>
            </a:r>
            <a:r>
              <a:rPr lang="zh-CN" altLang="en-US"/>
              <a:t>用来暂存</a:t>
            </a:r>
            <a:r>
              <a:rPr lang="en-US" altLang="zh-CN"/>
              <a:t>%rax</a:t>
            </a:r>
            <a:r>
              <a:rPr lang="zh-CN" altLang="en-US"/>
              <a:t>的返回值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long </a:t>
            </a:r>
            <a:r>
              <a:rPr lang="en-US" dirty="0" err="1"/>
              <a:t>rfact</a:t>
            </a:r>
            <a:r>
              <a:rPr lang="en-US" dirty="0"/>
              <a:t>(long n){</a:t>
            </a:r>
          </a:p>
          <a:p>
            <a:r>
              <a:rPr lang="en-US" dirty="0"/>
              <a:t>    long result;</a:t>
            </a:r>
          </a:p>
          <a:p>
            <a:r>
              <a:rPr lang="en-US" dirty="0"/>
              <a:t>    if (n &lt;= 1)</a:t>
            </a:r>
          </a:p>
          <a:p>
            <a:r>
              <a:rPr lang="en-US" dirty="0"/>
              <a:t>        result = 1;</a:t>
            </a:r>
          </a:p>
          <a:p>
            <a:r>
              <a:rPr lang="en-US" dirty="0"/>
              <a:t>    else</a:t>
            </a:r>
          </a:p>
          <a:p>
            <a:r>
              <a:rPr lang="en-US" dirty="0"/>
              <a:t>        result = n * </a:t>
            </a:r>
            <a:r>
              <a:rPr lang="en-US" dirty="0" err="1"/>
              <a:t>rfact</a:t>
            </a:r>
            <a:r>
              <a:rPr lang="en-US" dirty="0"/>
              <a:t>(n-1);</a:t>
            </a:r>
          </a:p>
          <a:p>
            <a:r>
              <a:rPr lang="en-US" dirty="0"/>
              <a:t>    return result;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Rfract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pushq</a:t>
            </a:r>
            <a:r>
              <a:rPr lang="en-US" dirty="0"/>
              <a:t> %</a:t>
            </a:r>
            <a:r>
              <a:rPr lang="en-US" dirty="0" err="1"/>
              <a:t>rbx</a:t>
            </a:r>
            <a:endParaRPr lang="en-US" dirty="0"/>
          </a:p>
          <a:p>
            <a:r>
              <a:rPr lang="en-US" dirty="0"/>
              <a:t>   …..</a:t>
            </a:r>
          </a:p>
          <a:p>
            <a:r>
              <a:rPr lang="en-US" dirty="0"/>
              <a:t>  </a:t>
            </a:r>
            <a:r>
              <a:rPr lang="en-US" dirty="0" err="1"/>
              <a:t>popq</a:t>
            </a:r>
            <a:r>
              <a:rPr lang="en-US" dirty="0"/>
              <a:t> %</a:t>
            </a:r>
            <a:r>
              <a:rPr lang="en-US" dirty="0" err="1"/>
              <a:t>rbx</a:t>
            </a:r>
            <a:endParaRPr lang="en-US" dirty="0"/>
          </a:p>
          <a:p>
            <a:r>
              <a:rPr lang="en-US" dirty="0"/>
              <a:t>  ret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long rfact(long n){</a:t>
            </a:r>
          </a:p>
          <a:p>
            <a:r>
              <a:rPr lang="en-US"/>
              <a:t>    long result;</a:t>
            </a:r>
          </a:p>
          <a:p>
            <a:r>
              <a:rPr lang="en-US"/>
              <a:t>    if (n &lt;= 1)</a:t>
            </a:r>
          </a:p>
          <a:p>
            <a:r>
              <a:rPr lang="en-US"/>
              <a:t>        result = 1;</a:t>
            </a:r>
          </a:p>
          <a:p>
            <a:r>
              <a:rPr lang="en-US"/>
              <a:t>    else</a:t>
            </a:r>
          </a:p>
          <a:p>
            <a:r>
              <a:rPr lang="en-US"/>
              <a:t>        result = n * rfact(n-1);</a:t>
            </a:r>
          </a:p>
          <a:p>
            <a:r>
              <a:rPr lang="en-US"/>
              <a:t>    return result;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109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假设数组</a:t>
            </a:r>
            <a:r>
              <a:rPr lang="en-US" altLang="zh-CN" dirty="0"/>
              <a:t>E</a:t>
            </a:r>
            <a:r>
              <a:rPr lang="zh-CN" altLang="en-US" dirty="0"/>
              <a:t>的首地址存储在 </a:t>
            </a: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endParaRPr lang="en-US" altLang="zh-CN" dirty="0"/>
          </a:p>
          <a:p>
            <a:r>
              <a:rPr lang="en-US" altLang="zh-CN" dirty="0"/>
              <a:t>E -&gt; &amp;E[0] 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endParaRPr lang="en-US" altLang="zh-CN" dirty="0"/>
          </a:p>
          <a:p>
            <a:r>
              <a:rPr lang="en-US" altLang="zh-CN" dirty="0"/>
              <a:t>E[0] = M[E] = (%</a:t>
            </a:r>
            <a:r>
              <a:rPr lang="en-US" altLang="zh-CN" dirty="0" err="1"/>
              <a:t>rdx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 err="1"/>
              <a:t>movl</a:t>
            </a:r>
            <a:r>
              <a:rPr lang="en-US" altLang="zh-CN" dirty="0"/>
              <a:t> (%</a:t>
            </a:r>
            <a:r>
              <a:rPr lang="en-US" altLang="zh-CN" dirty="0" err="1"/>
              <a:t>rdx</a:t>
            </a:r>
            <a:r>
              <a:rPr lang="en-US" altLang="zh-CN" dirty="0"/>
              <a:t>) 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r>
              <a:rPr lang="en-US" altLang="zh-CN" dirty="0"/>
              <a:t>E[</a:t>
            </a:r>
            <a:r>
              <a:rPr lang="en-US" altLang="zh-CN" dirty="0" err="1"/>
              <a:t>i</a:t>
            </a:r>
            <a:r>
              <a:rPr lang="en-US" altLang="zh-CN" dirty="0"/>
              <a:t>] =  M[E+4i] = </a:t>
            </a:r>
          </a:p>
          <a:p>
            <a:r>
              <a:rPr lang="en-US" altLang="zh-CN" dirty="0"/>
              <a:t>E+i-1 = %</a:t>
            </a:r>
            <a:r>
              <a:rPr lang="en-US" altLang="zh-CN" dirty="0" err="1"/>
              <a:t>rdx</a:t>
            </a:r>
            <a:r>
              <a:rPr lang="en-US" altLang="zh-CN" dirty="0"/>
              <a:t>+ 4i -4  </a:t>
            </a:r>
            <a:r>
              <a:rPr lang="zh-CN" altLang="en-US" dirty="0"/>
              <a:t>挪动指针，</a:t>
            </a:r>
            <a:r>
              <a:rPr lang="en-US" altLang="zh-CN" dirty="0"/>
              <a:t>p++ </a:t>
            </a:r>
            <a:r>
              <a:rPr lang="zh-CN" altLang="en-US" dirty="0"/>
              <a:t>会自动</a:t>
            </a:r>
            <a:r>
              <a:rPr lang="en-US" altLang="zh-CN" dirty="0"/>
              <a:t>×</a:t>
            </a:r>
            <a:r>
              <a:rPr lang="zh-CN" altLang="en-US" dirty="0"/>
              <a:t>上内存单位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*( E+i-3) = M[E+4i-12]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&amp;E[</a:t>
            </a:r>
            <a:r>
              <a:rPr lang="en-US" altLang="zh-CN" dirty="0" err="1"/>
              <a:t>i</a:t>
            </a:r>
            <a:r>
              <a:rPr lang="en-US" altLang="zh-CN" dirty="0"/>
              <a:t>] –E = </a:t>
            </a:r>
            <a:r>
              <a:rPr lang="en-US" altLang="zh-CN" dirty="0" err="1"/>
              <a:t>E+i-E</a:t>
            </a:r>
            <a:r>
              <a:rPr lang="en-US" altLang="zh-CN" dirty="0"/>
              <a:t> = </a:t>
            </a:r>
            <a:r>
              <a:rPr lang="en-US" altLang="zh-CN" b="1" dirty="0" err="1"/>
              <a:t>i</a:t>
            </a:r>
            <a:r>
              <a:rPr lang="en-US" altLang="zh-CN" dirty="0"/>
              <a:t>  ——C</a:t>
            </a:r>
            <a:r>
              <a:rPr lang="zh-CN" altLang="en-US" dirty="0"/>
              <a:t>语言中指针相减 是相隔几个内存单位，所以不需要再</a:t>
            </a:r>
            <a:r>
              <a:rPr lang="en-US" altLang="zh-CN" dirty="0"/>
              <a:t>×4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2619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en-US" altLang="zh-CN" dirty="0"/>
              <a:t>= 8%rdi = 8i</a:t>
            </a:r>
          </a:p>
          <a:p>
            <a:pPr marL="228600" indent="-228600">
              <a:buAutoNum type="arabicPeriod"/>
            </a:pP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en-US" altLang="zh-CN" dirty="0"/>
              <a:t>= %</a:t>
            </a:r>
            <a:r>
              <a:rPr lang="en-US" altLang="zh-CN" dirty="0" err="1"/>
              <a:t>rdx</a:t>
            </a:r>
            <a:r>
              <a:rPr lang="en-US" altLang="zh-CN" dirty="0"/>
              <a:t>-%</a:t>
            </a:r>
            <a:r>
              <a:rPr lang="en-US" altLang="zh-CN" dirty="0" err="1"/>
              <a:t>rdi</a:t>
            </a:r>
            <a:r>
              <a:rPr lang="en-US" altLang="zh-CN" dirty="0"/>
              <a:t> = 7i</a:t>
            </a:r>
          </a:p>
          <a:p>
            <a:pPr marL="228600" indent="-228600">
              <a:buAutoNum type="arabicPeriod"/>
            </a:pP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en-US" altLang="zh-CN" dirty="0"/>
              <a:t>=%</a:t>
            </a:r>
            <a:r>
              <a:rPr lang="en-US" altLang="zh-CN" dirty="0" err="1"/>
              <a:t>rdx</a:t>
            </a:r>
            <a:r>
              <a:rPr lang="en-US" altLang="zh-CN" dirty="0"/>
              <a:t>+%</a:t>
            </a:r>
            <a:r>
              <a:rPr lang="en-US" altLang="zh-CN" dirty="0" err="1"/>
              <a:t>rsi</a:t>
            </a:r>
            <a:r>
              <a:rPr lang="en-US" altLang="zh-CN" dirty="0"/>
              <a:t> = 7i+j</a:t>
            </a:r>
          </a:p>
          <a:p>
            <a:pPr marL="228600" indent="-228600">
              <a:buAutoNum type="arabicPeriod"/>
            </a:pP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en-US" altLang="zh-CN" dirty="0"/>
              <a:t> = 5%rsi = 5j</a:t>
            </a:r>
          </a:p>
          <a:p>
            <a:pPr marL="228600" indent="-228600">
              <a:buAutoNum type="arabicPeriod"/>
            </a:pPr>
            <a:r>
              <a:rPr lang="en-US" altLang="zh-CN" dirty="0"/>
              <a:t>%</a:t>
            </a:r>
            <a:r>
              <a:rPr lang="en-US" altLang="zh-CN" dirty="0" err="1"/>
              <a:t>rdi</a:t>
            </a:r>
            <a:r>
              <a:rPr lang="en-US" altLang="zh-CN" dirty="0"/>
              <a:t>=%</a:t>
            </a:r>
            <a:r>
              <a:rPr lang="en-US" altLang="zh-CN" dirty="0" err="1"/>
              <a:t>rdi</a:t>
            </a:r>
            <a:r>
              <a:rPr lang="en-US" altLang="zh-CN" dirty="0"/>
              <a:t>+%</a:t>
            </a:r>
            <a:r>
              <a:rPr lang="en-US" altLang="zh-CN" dirty="0" err="1"/>
              <a:t>rax</a:t>
            </a:r>
            <a:r>
              <a:rPr lang="en-US" altLang="zh-CN" dirty="0"/>
              <a:t>=i+5j</a:t>
            </a:r>
          </a:p>
          <a:p>
            <a:pPr marL="228600" indent="-228600">
              <a:buAutoNum type="arabicPeriod"/>
            </a:pP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en-US" altLang="zh-CN" dirty="0"/>
              <a:t>= Q+8%rdi = Q+8(i+5j)  </a:t>
            </a:r>
            <a:r>
              <a:rPr lang="en-US" altLang="zh-CN" dirty="0">
                <a:sym typeface="Wingdings" panose="05000000000000000000" pitchFamily="2" charset="2"/>
              </a:rPr>
              <a:t>M=5 </a:t>
            </a:r>
            <a:r>
              <a:rPr lang="en-US" altLang="zh-CN" dirty="0"/>
              <a:t>    Q[j] 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</a:p>
          <a:p>
            <a:pPr marL="228600" indent="-228600">
              <a:buAutoNum type="arabicPeriod"/>
            </a:pP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en-US" altLang="zh-CN" dirty="0"/>
              <a:t> = %</a:t>
            </a:r>
            <a:r>
              <a:rPr lang="en-US" altLang="zh-CN" dirty="0" err="1"/>
              <a:t>rax</a:t>
            </a:r>
            <a:r>
              <a:rPr lang="en-US" altLang="zh-CN" dirty="0"/>
              <a:t> +P+8%rdx = 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P [</a:t>
            </a:r>
            <a:r>
              <a:rPr lang="en-US" altLang="zh-CN" dirty="0" err="1"/>
              <a:t>i</a:t>
            </a:r>
            <a:r>
              <a:rPr lang="en-US" altLang="zh-CN" dirty="0"/>
              <a:t>] [j] = P+8(7i+j) </a:t>
            </a:r>
            <a:r>
              <a:rPr lang="en-US" altLang="zh-CN" dirty="0">
                <a:sym typeface="Wingdings" panose="05000000000000000000" pitchFamily="2" charset="2"/>
              </a:rPr>
              <a:t> N=7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7481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先计算 </a:t>
            </a:r>
            <a:r>
              <a:rPr lang="en-US" altLang="zh-CN" dirty="0" err="1"/>
              <a:t>i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为什么要</a:t>
            </a:r>
            <a:r>
              <a:rPr lang="en-US" altLang="zh-CN" dirty="0" err="1"/>
              <a:t>cltq</a:t>
            </a:r>
            <a:r>
              <a:rPr lang="zh-CN" altLang="en-US" dirty="0"/>
              <a:t>：地址是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计算</a:t>
            </a:r>
            <a:r>
              <a:rPr lang="en-US" altLang="zh-CN" dirty="0"/>
              <a:t>a</a:t>
            </a:r>
            <a:r>
              <a:rPr lang="zh-CN" altLang="en-US" dirty="0"/>
              <a:t>数组的地址 </a:t>
            </a:r>
            <a:r>
              <a:rPr lang="en-US" altLang="zh-CN" dirty="0"/>
              <a:t>a[</a:t>
            </a:r>
            <a:r>
              <a:rPr lang="en-US" altLang="zh-CN" dirty="0" err="1"/>
              <a:t>i+j</a:t>
            </a:r>
            <a:r>
              <a:rPr lang="en-US" altLang="zh-CN" dirty="0"/>
              <a:t>] = %</a:t>
            </a:r>
            <a:r>
              <a:rPr lang="en-US" altLang="zh-CN" dirty="0" err="1"/>
              <a:t>rdi</a:t>
            </a:r>
            <a:r>
              <a:rPr lang="en-US" altLang="zh-CN" dirty="0"/>
              <a:t> + 8 + 4</a:t>
            </a:r>
            <a:r>
              <a:rPr lang="zh-CN" altLang="en-US" dirty="0"/>
              <a:t>（</a:t>
            </a:r>
            <a:r>
              <a:rPr lang="en-US" altLang="zh-CN" dirty="0" err="1"/>
              <a:t>i+j</a:t>
            </a:r>
            <a:r>
              <a:rPr lang="zh-CN" altLang="en-US" dirty="0"/>
              <a:t>） 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将地址保存到</a:t>
            </a:r>
            <a:r>
              <a:rPr lang="en-US" altLang="zh-CN" dirty="0"/>
              <a:t>p </a:t>
            </a:r>
            <a:r>
              <a:rPr lang="en-US" altLang="zh-CN" dirty="0">
                <a:sym typeface="Wingdings" panose="05000000000000000000" pitchFamily="2" charset="2"/>
              </a:rPr>
              <a:t> %</a:t>
            </a:r>
            <a:r>
              <a:rPr lang="en-US" altLang="zh-CN" dirty="0" err="1">
                <a:sym typeface="Wingdings" panose="05000000000000000000" pitchFamily="2" charset="2"/>
              </a:rPr>
              <a:t>rdi</a:t>
            </a:r>
            <a:r>
              <a:rPr lang="en-US" altLang="zh-CN">
                <a:sym typeface="Wingdings" panose="05000000000000000000" pitchFamily="2" charset="2"/>
              </a:rPr>
              <a:t> +16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8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8B12C5-B8B1-41C6-B29F-6FC9FEB127A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715368-1108-4622-9707-1302AF29C5F4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Parallel Programming with  Intel Parallel Studio XE </a:t>
            </a:r>
            <a:fld id="{4EC9487D-EDE6-4240-988C-9B3801F6C3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5C-E412-4327-A2D3-6A3689C503B1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BFE60-31ED-427F-A1F2-3D69A70E389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D07A6-638C-4D27-B6AB-268E34B0E210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9239F-357D-482E-918D-3ED5A63575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122B3-86C5-44B2-A31D-101270A77D2F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EB7A3-68BD-4CAE-8C14-8063AF6D8FB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3F79-A974-43C6-80E9-65454845AAAF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EB1A0-3023-43F0-97EE-02504FA71A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5DBBD-6995-4DED-8717-653520402F37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A321-DC3E-40F3-9C40-B0DC3FC0A8D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7E25-5B42-4525-91B6-BC4BA244FC14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F7AEF-DFB1-4D8E-A0AD-E22BEDE3458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5611B-78D8-4A61-96EF-510306F2C2E5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7BB3E-743D-4008-8225-7E363631CB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C386-04D6-401E-ABEB-7F953EC0AE82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184C0-916E-4CCA-8FFE-169A3289BB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302E-8084-463D-98EB-665EE57F03FE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31BE3-27E6-45A3-9FD0-D6D377DA90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68163-2CD8-4BB8-820C-0D53A8BFBD48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31243-DBEA-4109-85A3-E82E485F61D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A08E8D-C396-42F6-A6A4-94EA64FE17C5}" type="datetime1">
              <a:rPr lang="zh-CN" altLang="en-US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41F4F0B-1E44-4A40-8C56-CF8BFA97AA04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1031" name="图片 9" descr="ppt-nhpccsz-4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7" y="0"/>
            <a:ext cx="113313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7"/>
          <p:cNvSpPr txBox="1">
            <a:spLocks noChangeArrowheads="1"/>
          </p:cNvSpPr>
          <p:nvPr userDrawn="1"/>
        </p:nvSpPr>
        <p:spPr bwMode="auto">
          <a:xfrm>
            <a:off x="527051" y="260351"/>
            <a:ext cx="5739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/>
              <a:t>深入理解计算机系统</a:t>
            </a:r>
            <a:r>
              <a:rPr lang="en-US" altLang="zh-CN" sz="1200" dirty="0"/>
              <a:t>/Computer</a:t>
            </a:r>
            <a:r>
              <a:rPr lang="en-US" altLang="zh-CN" sz="1200" baseline="0" dirty="0"/>
              <a:t> Systems: A Programmer’s Perspective 3</a:t>
            </a:r>
            <a:r>
              <a:rPr lang="en-US" altLang="zh-CN" sz="1200" baseline="30000" dirty="0"/>
              <a:t>rd</a:t>
            </a:r>
            <a:r>
              <a:rPr lang="en-US" altLang="zh-CN" sz="1200" baseline="0" dirty="0"/>
              <a:t> Edition</a:t>
            </a:r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microsoft.com/office/2007/relationships/hdphoto" Target="../media/hdphoto4.wdp"/><Relationship Id="rId9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0.png"/><Relationship Id="rId4" Type="http://schemas.microsoft.com/office/2007/relationships/hdphoto" Target="../media/hdphoto10.wdp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 idx="4294967295"/>
          </p:nvPr>
        </p:nvSpPr>
        <p:spPr>
          <a:xfrm>
            <a:off x="1032628" y="831291"/>
            <a:ext cx="9144000" cy="1588636"/>
          </a:xfrm>
        </p:spPr>
        <p:txBody>
          <a:bodyPr/>
          <a:lstStyle/>
          <a:p>
            <a:pPr eaLnBrk="1" hangingPunct="1"/>
            <a:r>
              <a:rPr lang="en-US" altLang="zh-CN" b="1" dirty="0"/>
              <a:t>Chapter 3 </a:t>
            </a:r>
            <a:r>
              <a:rPr lang="zh-CN" altLang="en-US" b="1" dirty="0"/>
              <a:t>程序的机器级表示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016000" y="2618510"/>
            <a:ext cx="9144000" cy="3969326"/>
          </a:xfrm>
        </p:spPr>
        <p:txBody>
          <a:bodyPr rtlCol="0"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 程序编码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3.3 </a:t>
            </a:r>
            <a:r>
              <a:rPr lang="zh-CN" altLang="en-US" b="1" dirty="0"/>
              <a:t>数据格式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 访问信息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 算术与逻辑操作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 控制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3.7</a:t>
            </a:r>
            <a:r>
              <a:rPr lang="zh-CN" altLang="en-US" b="1" dirty="0"/>
              <a:t> 过程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3.8</a:t>
            </a:r>
            <a:r>
              <a:rPr lang="zh-CN" altLang="en-US" b="1" dirty="0"/>
              <a:t> 数组分配和访问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3.9 </a:t>
            </a:r>
            <a:r>
              <a:rPr lang="zh-CN" altLang="en-US" b="1" dirty="0"/>
              <a:t>异质的数据结构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3.10</a:t>
            </a:r>
            <a:r>
              <a:rPr lang="zh-CN" altLang="en-US" b="1" dirty="0"/>
              <a:t> 在机器级程序中将控制与数据结合起来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3.11 </a:t>
            </a:r>
            <a:r>
              <a:rPr lang="zh-CN" altLang="en-US" b="1" dirty="0"/>
              <a:t>浮点代码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2438403" y="2514601"/>
            <a:ext cx="914398" cy="36676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anose="020F0502020204030204" pitchFamily="34" charset="0"/>
              </a:rPr>
              <a:t>文本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2514605" y="3655701"/>
            <a:ext cx="838196" cy="36676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anose="020F0502020204030204" pitchFamily="34" charset="0"/>
              </a:rPr>
              <a:t>文本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2209803" y="4724401"/>
            <a:ext cx="1142998" cy="36676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anose="020F0502020204030204" pitchFamily="34" charset="0"/>
              </a:rPr>
              <a:t>二进制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2057409" y="5867401"/>
            <a:ext cx="1295392" cy="36676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i="1" dirty="0">
                <a:latin typeface="Calibri" panose="020F0502020204030204" pitchFamily="34" charset="0"/>
              </a:rPr>
              <a:t>二进制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48486" name="Line 6"/>
          <p:cNvSpPr>
            <a:spLocks noChangeShapeType="1"/>
          </p:cNvSpPr>
          <p:nvPr/>
        </p:nvSpPr>
        <p:spPr bwMode="auto">
          <a:xfrm>
            <a:off x="5513388" y="2977234"/>
            <a:ext cx="0" cy="68036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5819775" y="3124201"/>
            <a:ext cx="3032125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anose="020F0502020204030204" pitchFamily="34" charset="0"/>
              </a:rPr>
              <a:t>编译器</a:t>
            </a:r>
            <a:r>
              <a:rPr lang="en-US" sz="2000" dirty="0">
                <a:latin typeface="Calibri" panose="020F0502020204030204" pitchFamily="34" charset="0"/>
              </a:rPr>
              <a:t> (</a:t>
            </a:r>
            <a:r>
              <a:rPr lang="en-US" sz="2000" dirty="0" err="1">
                <a:latin typeface="Courier New" panose="02070409020205090404" pitchFamily="49" charset="0"/>
              </a:rPr>
              <a:t>gcc</a:t>
            </a:r>
            <a:r>
              <a:rPr lang="en-US" sz="2000" dirty="0">
                <a:latin typeface="Courier New" panose="02070409020205090404" pitchFamily="49" charset="0"/>
              </a:rPr>
              <a:t> –</a:t>
            </a:r>
            <a:r>
              <a:rPr lang="en-US" sz="2000" dirty="0" err="1">
                <a:latin typeface="Courier New" panose="02070409020205090404" pitchFamily="49" charset="0"/>
              </a:rPr>
              <a:t>Og</a:t>
            </a:r>
            <a:r>
              <a:rPr lang="en-US" sz="2000" dirty="0">
                <a:latin typeface="Courier New" panose="02070409020205090404" pitchFamily="49" charset="0"/>
              </a:rPr>
              <a:t> -S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5803900" y="4191001"/>
            <a:ext cx="30480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anose="020F0502020204030204" pitchFamily="34" charset="0"/>
              </a:rPr>
              <a:t>汇编器</a:t>
            </a:r>
            <a:r>
              <a:rPr lang="en-US" sz="2000" dirty="0">
                <a:latin typeface="Calibri" panose="020F0502020204030204" pitchFamily="34" charset="0"/>
              </a:rPr>
              <a:t> (</a:t>
            </a:r>
            <a:r>
              <a:rPr lang="en-US" sz="2000" dirty="0" err="1">
                <a:latin typeface="Courier New" panose="02070409020205090404" pitchFamily="49" charset="0"/>
              </a:rPr>
              <a:t>gcc</a:t>
            </a:r>
            <a:r>
              <a:rPr lang="en-US" sz="2000" dirty="0">
                <a:latin typeface="Calibri" panose="020F0502020204030204" pitchFamily="34" charset="0"/>
              </a:rPr>
              <a:t> or </a:t>
            </a:r>
            <a:r>
              <a:rPr lang="en-US" sz="2000" dirty="0">
                <a:latin typeface="Courier New" panose="02070409020205090404" pitchFamily="49" charset="0"/>
              </a:rPr>
              <a:t>as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8489" name="Rectangle 9"/>
          <p:cNvSpPr>
            <a:spLocks noChangeArrowheads="1"/>
          </p:cNvSpPr>
          <p:nvPr/>
        </p:nvSpPr>
        <p:spPr bwMode="auto">
          <a:xfrm>
            <a:off x="5819776" y="5334001"/>
            <a:ext cx="2638425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atin typeface="Calibri" panose="020F0502020204030204" pitchFamily="34" charset="0"/>
              </a:rPr>
              <a:t>链接器</a:t>
            </a:r>
            <a:r>
              <a:rPr lang="en-US" sz="2000" dirty="0">
                <a:latin typeface="Calibri" panose="020F0502020204030204" pitchFamily="34" charset="0"/>
              </a:rPr>
              <a:t> (</a:t>
            </a:r>
            <a:r>
              <a:rPr lang="en-US" sz="2000" dirty="0" err="1">
                <a:latin typeface="Courier New" panose="02070409020205090404" pitchFamily="49" charset="0"/>
              </a:rPr>
              <a:t>gcc</a:t>
            </a:r>
            <a:r>
              <a:rPr lang="en-US" sz="2000" dirty="0">
                <a:latin typeface="Calibri" panose="020F0502020204030204" pitchFamily="34" charset="0"/>
              </a:rPr>
              <a:t> or</a:t>
            </a:r>
            <a:r>
              <a:rPr lang="en-US" sz="2000" dirty="0">
                <a:latin typeface="Courier" pitchFamily="49" charset="0"/>
              </a:rPr>
              <a:t> </a:t>
            </a:r>
            <a:r>
              <a:rPr lang="en-US" sz="2000" dirty="0">
                <a:latin typeface="Courier New" panose="02070409020205090404" pitchFamily="49" charset="0"/>
              </a:rPr>
              <a:t>ld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8490" name="Rectangle 10"/>
          <p:cNvSpPr>
            <a:spLocks noChangeArrowheads="1"/>
          </p:cNvSpPr>
          <p:nvPr/>
        </p:nvSpPr>
        <p:spPr bwMode="auto">
          <a:xfrm>
            <a:off x="3897313" y="2579689"/>
            <a:ext cx="3263900" cy="397545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 program (</a:t>
            </a:r>
            <a:r>
              <a:rPr lang="en-US" sz="2000" dirty="0">
                <a:latin typeface="Courier New" panose="02070409020205090404" pitchFamily="49" charset="0"/>
              </a:rPr>
              <a:t>p1.c p2.c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3783013" y="3657601"/>
            <a:ext cx="3492500" cy="397545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latin typeface="Calibri" panose="020F0502020204030204" pitchFamily="34" charset="0"/>
              </a:rPr>
              <a:t>Asm</a:t>
            </a:r>
            <a:r>
              <a:rPr lang="en-US" sz="2000" dirty="0">
                <a:latin typeface="Calibri" panose="020F0502020204030204" pitchFamily="34" charset="0"/>
              </a:rPr>
              <a:t> program (</a:t>
            </a:r>
            <a:r>
              <a:rPr lang="en-US" sz="2000" dirty="0">
                <a:latin typeface="Courier New" panose="02070409020205090404" pitchFamily="49" charset="0"/>
              </a:rPr>
              <a:t>p1.s p2.s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8492" name="Rectangle 12"/>
          <p:cNvSpPr>
            <a:spLocks noChangeArrowheads="1"/>
          </p:cNvSpPr>
          <p:nvPr/>
        </p:nvSpPr>
        <p:spPr bwMode="auto">
          <a:xfrm>
            <a:off x="3668713" y="4800601"/>
            <a:ext cx="3721100" cy="397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Object program (</a:t>
            </a:r>
            <a:r>
              <a:rPr lang="en-US" sz="2000" dirty="0">
                <a:latin typeface="Courier New" panose="02070409020205090404" pitchFamily="49" charset="0"/>
              </a:rPr>
              <a:t>p1.o p2.o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3655219" y="5943601"/>
            <a:ext cx="3748088" cy="397545"/>
          </a:xfrm>
          <a:prstGeom prst="rect">
            <a:avLst/>
          </a:prstGeom>
          <a:solidFill>
            <a:srgbClr val="FF9999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Executable program (</a:t>
            </a:r>
            <a:r>
              <a:rPr lang="en-US" sz="2000" dirty="0">
                <a:latin typeface="Courier New" panose="02070409020205090404" pitchFamily="49" charset="0"/>
              </a:rPr>
              <a:t>p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8494" name="Line 14"/>
          <p:cNvSpPr>
            <a:spLocks noChangeShapeType="1"/>
          </p:cNvSpPr>
          <p:nvPr/>
        </p:nvSpPr>
        <p:spPr bwMode="auto">
          <a:xfrm>
            <a:off x="5513388" y="4055146"/>
            <a:ext cx="0" cy="7264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8495" name="Line 15"/>
          <p:cNvSpPr>
            <a:spLocks noChangeShapeType="1"/>
          </p:cNvSpPr>
          <p:nvPr/>
        </p:nvSpPr>
        <p:spPr bwMode="auto">
          <a:xfrm>
            <a:off x="5513388" y="5198146"/>
            <a:ext cx="0" cy="7264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8496" name="Rectangle 16"/>
          <p:cNvSpPr>
            <a:spLocks noChangeArrowheads="1"/>
          </p:cNvSpPr>
          <p:nvPr/>
        </p:nvSpPr>
        <p:spPr bwMode="auto">
          <a:xfrm>
            <a:off x="8382000" y="4800601"/>
            <a:ext cx="2044700" cy="397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latin typeface="Calibri" panose="020F0502020204030204" pitchFamily="34" charset="0"/>
              </a:rPr>
              <a:t>静态库</a:t>
            </a:r>
            <a:r>
              <a:rPr lang="en-US" sz="2000" dirty="0">
                <a:latin typeface="Calibri" panose="020F0502020204030204" pitchFamily="34" charset="0"/>
              </a:rPr>
              <a:t> (</a:t>
            </a:r>
            <a:r>
              <a:rPr lang="en-US" sz="2000" dirty="0">
                <a:latin typeface="Courier New" panose="02070409020205090404" pitchFamily="49" charset="0"/>
              </a:rPr>
              <a:t>.a</a:t>
            </a:r>
            <a:r>
              <a:rPr lang="en-US" sz="2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8497" name="Line 17"/>
          <p:cNvSpPr>
            <a:spLocks noChangeShapeType="1"/>
          </p:cNvSpPr>
          <p:nvPr/>
        </p:nvSpPr>
        <p:spPr bwMode="auto">
          <a:xfrm flipH="1">
            <a:off x="7389813" y="5334000"/>
            <a:ext cx="9906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 lIns="90487" tIns="44450" rIns="90487" bIns="4445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8498" name="Rectangle 18"/>
          <p:cNvSpPr>
            <a:spLocks noGrp="1" noChangeArrowheads="1"/>
          </p:cNvSpPr>
          <p:nvPr>
            <p:ph type="title"/>
          </p:nvPr>
        </p:nvSpPr>
        <p:spPr>
          <a:xfrm>
            <a:off x="1905000" y="341312"/>
            <a:ext cx="6997700" cy="573088"/>
          </a:xfrm>
        </p:spPr>
        <p:txBody>
          <a:bodyPr/>
          <a:lstStyle/>
          <a:p>
            <a:r>
              <a:rPr lang="en-US" dirty="0"/>
              <a:t>C </a:t>
            </a:r>
            <a:r>
              <a:rPr lang="zh-CN" altLang="en-US" dirty="0"/>
              <a:t>生成目标代码</a:t>
            </a:r>
            <a:endParaRPr lang="en-US" dirty="0"/>
          </a:p>
        </p:txBody>
      </p:sp>
      <p:sp>
        <p:nvSpPr>
          <p:cNvPr id="1484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650240" y="990601"/>
            <a:ext cx="9471661" cy="1463675"/>
          </a:xfrm>
        </p:spPr>
        <p:txBody>
          <a:bodyPr/>
          <a:lstStyle/>
          <a:p>
            <a:pPr marL="560705" lvl="1" indent="-222250" defTabSz="895350">
              <a:tabLst>
                <a:tab pos="2286000" algn="l"/>
                <a:tab pos="3543300" algn="l"/>
              </a:tabLst>
            </a:pPr>
            <a:r>
              <a:rPr lang="zh-CN" altLang="en-US" sz="2000" b="1" dirty="0">
                <a:latin typeface="Courier New" panose="02070409020205090404" pitchFamily="49" charset="0"/>
              </a:rPr>
              <a:t>输入 </a:t>
            </a:r>
            <a:r>
              <a:rPr lang="en-US" sz="2000" b="1" dirty="0">
                <a:latin typeface="Courier New" panose="02070409020205090404" pitchFamily="49" charset="0"/>
              </a:rPr>
              <a:t>p1.c p2.c</a:t>
            </a:r>
            <a:endParaRPr lang="en-US" sz="2000" b="1" dirty="0">
              <a:latin typeface="Courier" pitchFamily="49" charset="0"/>
            </a:endParaRPr>
          </a:p>
          <a:p>
            <a:pPr marL="560705" lvl="1" indent="-222250" defTabSz="895350">
              <a:tabLst>
                <a:tab pos="2286000" algn="l"/>
                <a:tab pos="3543300" algn="l"/>
              </a:tabLst>
            </a:pPr>
            <a:r>
              <a:rPr lang="zh-CN" altLang="en-US" sz="2000" dirty="0"/>
              <a:t>编译命令</a:t>
            </a:r>
            <a:r>
              <a:rPr lang="en-US" sz="2000" dirty="0"/>
              <a:t>  </a:t>
            </a:r>
            <a:r>
              <a:rPr lang="en-US" sz="2000" b="1" dirty="0" err="1">
                <a:latin typeface="Courier New" panose="02070409020205090404" pitchFamily="49" charset="0"/>
              </a:rPr>
              <a:t>gcc</a:t>
            </a:r>
            <a:r>
              <a:rPr lang="en-US" sz="2000" b="1" dirty="0">
                <a:latin typeface="Courier New" panose="02070409020205090404" pitchFamily="49" charset="0"/>
              </a:rPr>
              <a:t> –</a:t>
            </a:r>
            <a:r>
              <a:rPr lang="en-US" sz="2000" b="1" dirty="0" err="1">
                <a:latin typeface="Courier New" panose="02070409020205090404" pitchFamily="49" charset="0"/>
              </a:rPr>
              <a:t>Og</a:t>
            </a:r>
            <a:r>
              <a:rPr lang="en-US" sz="2000" b="1" dirty="0">
                <a:latin typeface="Courier New" panose="02070409020205090404" pitchFamily="49" charset="0"/>
              </a:rPr>
              <a:t> p1.c p2.c -o p</a:t>
            </a:r>
            <a:endParaRPr lang="en-US" sz="2000" b="1" dirty="0">
              <a:latin typeface="Courier" pitchFamily="49" charset="0"/>
            </a:endParaRPr>
          </a:p>
          <a:p>
            <a:pPr marL="840105" lvl="2" indent="-165100" defTabSz="895350">
              <a:tabLst>
                <a:tab pos="2286000" algn="l"/>
                <a:tab pos="3543300" algn="l"/>
              </a:tabLst>
            </a:pPr>
            <a:r>
              <a:rPr lang="zh-CN" altLang="en-US" sz="1800" dirty="0"/>
              <a:t>用基本的优化</a:t>
            </a:r>
            <a:r>
              <a:rPr lang="en-US" sz="1800" dirty="0"/>
              <a:t> (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</a:rPr>
              <a:t>-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</a:rPr>
              <a:t>Og</a:t>
            </a:r>
            <a:r>
              <a:rPr lang="en-US" sz="1800" dirty="0"/>
              <a:t>) [</a:t>
            </a:r>
            <a:r>
              <a:rPr lang="zh-CN" altLang="en-US" sz="1800" dirty="0"/>
              <a:t>新版</a:t>
            </a:r>
            <a:r>
              <a:rPr lang="en-US" sz="1800" dirty="0"/>
              <a:t>GCC]</a:t>
            </a:r>
          </a:p>
          <a:p>
            <a:pPr marL="840105" lvl="2" indent="-165100" defTabSz="895350">
              <a:tabLst>
                <a:tab pos="2286000" algn="l"/>
                <a:tab pos="3543300" algn="l"/>
              </a:tabLst>
            </a:pPr>
            <a:r>
              <a:rPr lang="zh-CN" altLang="en-US" sz="1800" dirty="0"/>
              <a:t>将二进制结果放入</a:t>
            </a:r>
            <a:r>
              <a:rPr lang="en-US" sz="1800" dirty="0"/>
              <a:t> file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</a:rPr>
              <a:t>p</a:t>
            </a:r>
            <a:endParaRPr lang="en-US" sz="1800" b="1" dirty="0"/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20" y="3704273"/>
            <a:ext cx="9810959" cy="2834640"/>
          </a:xfrm>
          <a:prstGeom prst="rect">
            <a:avLst/>
          </a:prstGeom>
        </p:spPr>
      </p:pic>
      <p:sp>
        <p:nvSpPr>
          <p:cNvPr id="4" name="内容占位符 2"/>
          <p:cNvSpPr txBox="1"/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3.7.3  </a:t>
            </a:r>
            <a:r>
              <a:rPr lang="zh-CN" altLang="en-US" b="1" dirty="0"/>
              <a:t>数据传送</a:t>
            </a:r>
            <a:endParaRPr lang="en-US" altLang="zh-CN" b="1" dirty="0"/>
          </a:p>
          <a:p>
            <a:pPr marL="514350" indent="-457200"/>
            <a:r>
              <a:rPr lang="zh-CN" altLang="en-US" sz="2800" b="1" dirty="0"/>
              <a:t>通过寄存器最多传递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个整型（整数和指针）参数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超过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个需要通过栈来传递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参数</a:t>
            </a:r>
            <a:r>
              <a:rPr lang="en-US" altLang="zh-CN" sz="2800" b="1" dirty="0"/>
              <a:t>1~6</a:t>
            </a:r>
            <a:r>
              <a:rPr lang="zh-CN" altLang="en-US" sz="2800" b="1" dirty="0"/>
              <a:t>复制到对应的寄存器，</a:t>
            </a:r>
            <a:r>
              <a:rPr lang="en-US" altLang="zh-CN" sz="2800" b="1" dirty="0"/>
              <a:t>7~n</a:t>
            </a:r>
            <a:r>
              <a:rPr lang="zh-CN" altLang="en-US" sz="2800" b="1" dirty="0"/>
              <a:t>放到栈上，</a:t>
            </a:r>
            <a:r>
              <a:rPr lang="zh-CN" altLang="en-US" sz="2800" b="1" u="sng" dirty="0">
                <a:solidFill>
                  <a:srgbClr val="FF0000"/>
                </a:solidFill>
              </a:rPr>
              <a:t>参数</a:t>
            </a:r>
            <a:r>
              <a:rPr lang="en-US" altLang="zh-CN" sz="2800" b="1" u="sng" dirty="0">
                <a:solidFill>
                  <a:srgbClr val="FF0000"/>
                </a:solidFill>
              </a:rPr>
              <a:t>7</a:t>
            </a:r>
            <a:r>
              <a:rPr lang="zh-CN" altLang="en-US" sz="2800" b="1" u="sng" dirty="0">
                <a:solidFill>
                  <a:srgbClr val="FF0000"/>
                </a:solidFill>
              </a:rPr>
              <a:t>位于栈顶</a:t>
            </a:r>
            <a:endParaRPr lang="en-US" altLang="zh-CN" sz="2800" b="1" u="sng" dirty="0">
              <a:solidFill>
                <a:srgbClr val="FF0000"/>
              </a:solidFill>
            </a:endParaRPr>
          </a:p>
          <a:p>
            <a:pPr marL="514350" indent="-457200"/>
            <a:r>
              <a:rPr lang="zh-CN" altLang="en-US" sz="2800" b="1" u="sng" dirty="0">
                <a:solidFill>
                  <a:srgbClr val="FF0000"/>
                </a:solidFill>
              </a:rPr>
              <a:t>通过栈传递参数时，所有的数据大小都向</a:t>
            </a:r>
            <a:r>
              <a:rPr lang="en-US" altLang="zh-CN" sz="2800" b="1" u="sng" dirty="0">
                <a:solidFill>
                  <a:srgbClr val="FF0000"/>
                </a:solidFill>
              </a:rPr>
              <a:t>8</a:t>
            </a:r>
            <a:r>
              <a:rPr lang="zh-CN" altLang="en-US" sz="2800" b="1" u="sng" dirty="0">
                <a:solidFill>
                  <a:srgbClr val="FF0000"/>
                </a:solidFill>
              </a:rPr>
              <a:t>的倍数对齐</a:t>
            </a:r>
            <a:endParaRPr lang="en-US" altLang="zh-CN" sz="2800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10739"/>
          <a:stretch>
            <a:fillRect/>
          </a:stretch>
        </p:blipFill>
        <p:spPr>
          <a:xfrm>
            <a:off x="387985" y="588645"/>
            <a:ext cx="4031615" cy="3114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898" y="576465"/>
            <a:ext cx="6366132" cy="5779885"/>
          </a:xfrm>
          <a:prstGeom prst="rect">
            <a:avLst/>
          </a:prstGeom>
        </p:spPr>
      </p:pic>
      <p:sp>
        <p:nvSpPr>
          <p:cNvPr id="19" name="矩形 4"/>
          <p:cNvSpPr/>
          <p:nvPr/>
        </p:nvSpPr>
        <p:spPr>
          <a:xfrm>
            <a:off x="6083935" y="1322705"/>
            <a:ext cx="1417955" cy="167513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" name="矩形 4"/>
          <p:cNvSpPr/>
          <p:nvPr/>
        </p:nvSpPr>
        <p:spPr>
          <a:xfrm>
            <a:off x="6083935" y="2997835"/>
            <a:ext cx="1588135" cy="603885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矩形 4"/>
          <p:cNvSpPr/>
          <p:nvPr/>
        </p:nvSpPr>
        <p:spPr>
          <a:xfrm>
            <a:off x="1797050" y="818515"/>
            <a:ext cx="2425065" cy="79629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矩形 4"/>
          <p:cNvSpPr/>
          <p:nvPr/>
        </p:nvSpPr>
        <p:spPr>
          <a:xfrm>
            <a:off x="1797050" y="1614805"/>
            <a:ext cx="2425700" cy="365760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" y="3702685"/>
            <a:ext cx="5085080" cy="265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4" name="内容占位符 2"/>
          <p:cNvSpPr txBox="1"/>
          <p:nvPr/>
        </p:nvSpPr>
        <p:spPr>
          <a:xfrm>
            <a:off x="518160" y="696595"/>
            <a:ext cx="10972800" cy="15398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3.7.4  </a:t>
            </a:r>
            <a:r>
              <a:rPr lang="zh-CN" altLang="en-US" b="1" dirty="0"/>
              <a:t>栈上的局部存储</a:t>
            </a:r>
            <a:endParaRPr lang="en-US" altLang="zh-CN" b="1" dirty="0"/>
          </a:p>
          <a:p>
            <a:pPr marL="514350" indent="-457200"/>
            <a:r>
              <a:rPr lang="zh-CN" altLang="en-US" sz="2800" b="1" dirty="0"/>
              <a:t>处理局部数据必须存放在内存中的情况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过程定义和调用</a:t>
            </a:r>
            <a:endParaRPr lang="en-US" altLang="zh-CN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236491"/>
            <a:ext cx="3880049" cy="44515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76" y="2437516"/>
            <a:ext cx="6577484" cy="3875269"/>
          </a:xfrm>
          <a:prstGeom prst="rect">
            <a:avLst/>
          </a:prstGeom>
        </p:spPr>
      </p:pic>
      <p:sp>
        <p:nvSpPr>
          <p:cNvPr id="19" name="矩形 4"/>
          <p:cNvSpPr/>
          <p:nvPr/>
        </p:nvSpPr>
        <p:spPr>
          <a:xfrm>
            <a:off x="5826760" y="3143885"/>
            <a:ext cx="2253615" cy="7537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矩形 4"/>
          <p:cNvSpPr/>
          <p:nvPr/>
        </p:nvSpPr>
        <p:spPr>
          <a:xfrm>
            <a:off x="5826760" y="5286375"/>
            <a:ext cx="2253615" cy="2724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8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4" name="内容占位符 2"/>
          <p:cNvSpPr txBox="1"/>
          <p:nvPr/>
        </p:nvSpPr>
        <p:spPr>
          <a:xfrm>
            <a:off x="518160" y="696595"/>
            <a:ext cx="10972800" cy="15398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3.7.4  </a:t>
            </a:r>
            <a:r>
              <a:rPr lang="zh-CN" altLang="en-US" b="1" dirty="0"/>
              <a:t>栈上的局部存储</a:t>
            </a:r>
            <a:endParaRPr lang="en-US" altLang="zh-CN" b="1" dirty="0"/>
          </a:p>
          <a:p>
            <a:pPr marL="514350" indent="-457200"/>
            <a:r>
              <a:rPr lang="zh-CN" altLang="en-US" sz="2800" b="1" dirty="0"/>
              <a:t>处理局部数据必须存放在内存中的情况</a:t>
            </a:r>
            <a:endParaRPr lang="en-US" altLang="zh-CN" sz="2800" b="1" dirty="0"/>
          </a:p>
          <a:p>
            <a:pPr marL="514350" indent="-457200"/>
            <a:r>
              <a:rPr lang="zh-CN" altLang="en-US" sz="2800" b="1" dirty="0"/>
              <a:t>过程定义和调用</a:t>
            </a:r>
            <a:endParaRPr lang="en-US" altLang="zh-CN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76" y="2437516"/>
            <a:ext cx="6577484" cy="3875269"/>
          </a:xfrm>
          <a:prstGeom prst="rect">
            <a:avLst/>
          </a:prstGeom>
        </p:spPr>
      </p:pic>
      <p:sp>
        <p:nvSpPr>
          <p:cNvPr id="19" name="矩形 4"/>
          <p:cNvSpPr/>
          <p:nvPr/>
        </p:nvSpPr>
        <p:spPr>
          <a:xfrm>
            <a:off x="5826760" y="3143885"/>
            <a:ext cx="2253615" cy="7537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矩形 4"/>
          <p:cNvSpPr/>
          <p:nvPr/>
        </p:nvSpPr>
        <p:spPr>
          <a:xfrm>
            <a:off x="5826760" y="5286375"/>
            <a:ext cx="2253615" cy="2724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2236470"/>
            <a:ext cx="2319655" cy="1737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" y="3728720"/>
            <a:ext cx="1435735" cy="356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3907790"/>
            <a:ext cx="3058795" cy="1162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" y="4852035"/>
            <a:ext cx="1435735" cy="356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8" y="617155"/>
            <a:ext cx="5893103" cy="25147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79" y="3492354"/>
            <a:ext cx="4349974" cy="2863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560" y="617220"/>
            <a:ext cx="6031865" cy="40519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962140" y="1634490"/>
            <a:ext cx="16922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781425" y="3963670"/>
            <a:ext cx="66421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19 0.211019 " pathEditMode="relative" rAng="0" ptsTypes="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105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3.7.5 </a:t>
            </a:r>
            <a:r>
              <a:rPr lang="zh-CN" altLang="en-US" b="1" dirty="0"/>
              <a:t>寄存器中的局部存储空间</a:t>
            </a:r>
            <a:endParaRPr lang="en-US" altLang="zh-CN" b="1" dirty="0"/>
          </a:p>
          <a:p>
            <a:pPr marL="57150" indent="0">
              <a:buNone/>
            </a:pPr>
            <a:endParaRPr lang="en-US" altLang="zh-CN" b="1" dirty="0"/>
          </a:p>
          <a:p>
            <a:pPr marL="57150" indent="0">
              <a:buNone/>
            </a:pPr>
            <a:r>
              <a:rPr lang="zh-CN" altLang="en-US" sz="2800" b="1" dirty="0"/>
              <a:t>寄存器使用惯例</a:t>
            </a:r>
            <a:endParaRPr lang="en-US" altLang="zh-CN" sz="2800" b="1" dirty="0"/>
          </a:p>
          <a:p>
            <a:pPr lvl="2"/>
            <a:r>
              <a:rPr lang="zh-CN" altLang="en-US" b="1" dirty="0"/>
              <a:t>寄存器在调用这和被调用者之间共享，需要避免使用冲突</a:t>
            </a:r>
            <a:endParaRPr lang="en-US" altLang="zh-CN" b="1" dirty="0"/>
          </a:p>
          <a:p>
            <a:pPr lvl="2"/>
            <a:r>
              <a:rPr lang="zh-CN" altLang="en-US" b="1" dirty="0"/>
              <a:t>寄存值的保护</a:t>
            </a:r>
            <a:endParaRPr lang="en-US" altLang="zh-CN" b="1" dirty="0"/>
          </a:p>
          <a:p>
            <a:pPr lvl="3"/>
            <a:r>
              <a:rPr lang="zh-CN" altLang="en-US" b="1" dirty="0"/>
              <a:t>调用者保存：    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 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en-US" altLang="zh-CN" b="1" dirty="0"/>
              <a:t>  %</a:t>
            </a:r>
            <a:r>
              <a:rPr lang="en-US" altLang="zh-CN" b="1" dirty="0" err="1"/>
              <a:t>rcx</a:t>
            </a:r>
            <a:r>
              <a:rPr lang="en-US" altLang="zh-CN" b="1" dirty="0"/>
              <a:t> </a:t>
            </a:r>
            <a:r>
              <a:rPr lang="zh-CN" altLang="en-US" b="1" dirty="0"/>
              <a:t>等</a:t>
            </a:r>
            <a:endParaRPr lang="en-US" altLang="zh-CN" b="1" dirty="0"/>
          </a:p>
          <a:p>
            <a:pPr lvl="3"/>
            <a:r>
              <a:rPr lang="zh-CN" altLang="en-US" b="1" dirty="0"/>
              <a:t>被调用者保存：</a:t>
            </a:r>
            <a:r>
              <a:rPr lang="en-US" altLang="zh-CN" b="1" dirty="0"/>
              <a:t>%</a:t>
            </a:r>
            <a:r>
              <a:rPr lang="en-US" altLang="zh-CN" b="1" dirty="0" err="1"/>
              <a:t>rbx</a:t>
            </a:r>
            <a:r>
              <a:rPr lang="en-US" altLang="zh-CN" b="1" dirty="0"/>
              <a:t> %</a:t>
            </a:r>
            <a:r>
              <a:rPr lang="en-US" altLang="zh-CN" b="1" dirty="0" err="1"/>
              <a:t>rbp</a:t>
            </a:r>
            <a:r>
              <a:rPr lang="zh-CN" altLang="en-US" b="1" dirty="0"/>
              <a:t>  </a:t>
            </a:r>
            <a:r>
              <a:rPr lang="en-US" altLang="zh-CN" b="1" dirty="0"/>
              <a:t>%r12~%r15</a:t>
            </a:r>
          </a:p>
          <a:p>
            <a:pPr lvl="3"/>
            <a:r>
              <a:rPr lang="zh-CN" altLang="en-US" b="1" dirty="0"/>
              <a:t>必须保存：        </a:t>
            </a:r>
            <a:r>
              <a:rPr lang="en-US" altLang="zh-CN" b="1" dirty="0"/>
              <a:t>%</a:t>
            </a:r>
            <a:r>
              <a:rPr lang="en-US" altLang="zh-CN" b="1" dirty="0" err="1"/>
              <a:t>rsp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106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8" y="1649673"/>
            <a:ext cx="3191582" cy="24983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19" y="568201"/>
            <a:ext cx="6485399" cy="557258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908800" y="228331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椭圆 5"/>
          <p:cNvSpPr/>
          <p:nvPr/>
        </p:nvSpPr>
        <p:spPr>
          <a:xfrm>
            <a:off x="6908800" y="304531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椭圆 6"/>
          <p:cNvSpPr/>
          <p:nvPr/>
        </p:nvSpPr>
        <p:spPr>
          <a:xfrm>
            <a:off x="6309360" y="432547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椭圆 7"/>
          <p:cNvSpPr/>
          <p:nvPr/>
        </p:nvSpPr>
        <p:spPr>
          <a:xfrm>
            <a:off x="6309360" y="454899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107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3.7.6 </a:t>
            </a:r>
            <a:r>
              <a:rPr lang="zh-CN" altLang="en-US" b="1" dirty="0"/>
              <a:t>递归过程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94560"/>
            <a:ext cx="3772094" cy="30481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89" y="1494813"/>
            <a:ext cx="7320091" cy="444765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390640" y="247635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椭圆 6"/>
          <p:cNvSpPr/>
          <p:nvPr/>
        </p:nvSpPr>
        <p:spPr>
          <a:xfrm>
            <a:off x="6390640" y="4904594"/>
            <a:ext cx="83693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椭圆 7"/>
          <p:cNvSpPr/>
          <p:nvPr/>
        </p:nvSpPr>
        <p:spPr>
          <a:xfrm>
            <a:off x="7061200" y="276591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椭圆 8"/>
          <p:cNvSpPr/>
          <p:nvPr/>
        </p:nvSpPr>
        <p:spPr>
          <a:xfrm>
            <a:off x="6309360" y="4355954"/>
            <a:ext cx="836930" cy="2032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108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521335"/>
            <a:ext cx="2990850" cy="50228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b="1" dirty="0"/>
              <a:t>3.7.6 </a:t>
            </a:r>
            <a:r>
              <a:rPr lang="zh-CN" altLang="en-US" b="1" dirty="0"/>
              <a:t>递归过程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9" y="1023643"/>
            <a:ext cx="7320091" cy="44476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99145" y="1454150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%rbx = XXX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399145" y="378460"/>
            <a:ext cx="83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%rdi : 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8399145" y="746760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%rbx : 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9235440" y="378460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 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9235440" y="746760"/>
            <a:ext cx="702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XXX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399145" y="1957070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rfact(3)'s addr 9</a:t>
            </a:r>
            <a:endParaRPr lang="zh-CN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9268460" y="746760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8399145" y="1057910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%eax : 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9235440" y="1057910"/>
            <a:ext cx="32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9238615" y="378460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399145" y="2459990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%rbx = 3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9271000" y="757555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9233535" y="378460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92160" y="2962275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ym typeface="+mn-ea"/>
              </a:rPr>
              <a:t>rfact(2)'s addr 9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92160" y="3465195"/>
            <a:ext cx="2388870" cy="502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%rbx = 2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9307195" y="767715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9268460" y="757555"/>
            <a:ext cx="324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9243060" y="1069975"/>
            <a:ext cx="374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9221470" y="757555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9213850" y="1063625"/>
            <a:ext cx="374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9221470" y="736600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XXX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9" grpId="0"/>
      <p:bldP spid="20" grpId="0"/>
      <p:bldP spid="21" grpId="0" animBg="1"/>
      <p:bldP spid="21" grpId="1" animBg="1"/>
      <p:bldP spid="24" grpId="0"/>
      <p:bldP spid="24" grpId="1"/>
      <p:bldP spid="26" grpId="0"/>
      <p:bldP spid="27" grpId="0"/>
      <p:bldP spid="27" grpId="1"/>
      <p:bldP spid="28" grpId="0" bldLvl="0" animBg="1"/>
      <p:bldP spid="28" grpId="1" animBg="1"/>
      <p:bldP spid="29" grpId="0"/>
      <p:bldP spid="29" grpId="1"/>
      <p:bldP spid="30" grpId="0"/>
      <p:bldP spid="31" grpId="0" bldLvl="0" animBg="1"/>
      <p:bldP spid="31" grpId="1" animBg="1"/>
      <p:bldP spid="32" grpId="0" bldLvl="0" animBg="1"/>
      <p:bldP spid="32" grpId="1" animBg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3.8 </a:t>
            </a:r>
            <a:r>
              <a:rPr lang="zh-CN" altLang="en-US" b="1" dirty="0"/>
              <a:t>数组分配和访问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1300460" cy="2034540"/>
          </a:xfrm>
        </p:spPr>
        <p:txBody>
          <a:bodyPr/>
          <a:lstStyle/>
          <a:p>
            <a:r>
              <a:rPr lang="en-US" altLang="zh-CN" b="1" dirty="0"/>
              <a:t>3.8.1</a:t>
            </a:r>
            <a:r>
              <a:rPr lang="zh-CN" altLang="en-US" b="1" dirty="0"/>
              <a:t> 基本原则</a:t>
            </a:r>
            <a:endParaRPr lang="en-US" altLang="zh-CN" b="1" dirty="0"/>
          </a:p>
          <a:p>
            <a:r>
              <a:rPr lang="zh-CN" altLang="en-US" sz="2800" b="1" dirty="0"/>
              <a:t>将多个标量聚集成更大数据类型的方式</a:t>
            </a:r>
            <a:endParaRPr lang="en-US" altLang="zh-CN" sz="2800" b="1" dirty="0"/>
          </a:p>
          <a:p>
            <a:pPr lvl="1"/>
            <a:r>
              <a:rPr lang="en-US" altLang="zh-CN" b="1" dirty="0"/>
              <a:t>C</a:t>
            </a:r>
            <a:r>
              <a:rPr lang="zh-CN" altLang="en-US" b="1" dirty="0"/>
              <a:t>语言数组声明，对于数据类型</a:t>
            </a:r>
            <a:r>
              <a:rPr lang="en-US" altLang="zh-CN" b="1" dirty="0"/>
              <a:t>T</a:t>
            </a:r>
            <a:r>
              <a:rPr lang="zh-CN" altLang="en-US" b="1" dirty="0"/>
              <a:t>和整型常数</a:t>
            </a:r>
            <a:r>
              <a:rPr lang="en-US" altLang="zh-CN" b="1" dirty="0"/>
              <a:t>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2"/>
            <a:r>
              <a:rPr lang="zh-CN" altLang="en-US" b="1" dirty="0"/>
              <a:t>它占用</a:t>
            </a:r>
            <a:r>
              <a:rPr lang="en-US" altLang="zh-CN" b="1" dirty="0"/>
              <a:t>L</a:t>
            </a:r>
            <a:r>
              <a:rPr lang="zh-CN" altLang="en-US" b="1" dirty="0"/>
              <a:t>*</a:t>
            </a:r>
            <a:r>
              <a:rPr lang="en-US" altLang="zh-CN" b="1" dirty="0"/>
              <a:t>N</a:t>
            </a:r>
            <a:r>
              <a:rPr lang="zh-CN" altLang="en-US" b="1" dirty="0"/>
              <a:t>个字节的连续内存空间（虚存），其中</a:t>
            </a:r>
            <a:r>
              <a:rPr lang="en-US" altLang="zh-CN" b="1" dirty="0"/>
              <a:t>L</a:t>
            </a:r>
            <a:r>
              <a:rPr lang="zh-CN" altLang="en-US" b="1" dirty="0"/>
              <a:t>是</a:t>
            </a:r>
            <a:r>
              <a:rPr lang="en-US" altLang="zh-CN" b="1" dirty="0"/>
              <a:t>T</a:t>
            </a:r>
            <a:r>
              <a:rPr lang="zh-CN" altLang="en-US" b="1" dirty="0"/>
              <a:t>类型数据所占字节数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109</a:t>
            </a:fld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8647922" y="2194560"/>
            <a:ext cx="1913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>
                <a:latin typeface="TimesTen-Italic"/>
              </a:rPr>
              <a:t>T </a:t>
            </a:r>
            <a:r>
              <a:rPr lang="en-US" altLang="zh-CN" sz="3200" b="1" dirty="0">
                <a:latin typeface="ZztexMono-Regular"/>
              </a:rPr>
              <a:t>A[</a:t>
            </a:r>
            <a:r>
              <a:rPr lang="en-US" altLang="zh-CN" sz="3200" b="1" i="1" dirty="0">
                <a:latin typeface="TimesTen-Italic"/>
              </a:rPr>
              <a:t>N</a:t>
            </a:r>
            <a:r>
              <a:rPr lang="en-US" altLang="zh-CN" sz="3200" b="1" dirty="0">
                <a:latin typeface="ZztexMono-Regular"/>
              </a:rPr>
              <a:t>];</a:t>
            </a:r>
            <a:endParaRPr lang="zh-CN" altLang="en-US" sz="6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" y="3463290"/>
            <a:ext cx="13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数组示例：</a:t>
            </a:r>
          </a:p>
        </p:txBody>
      </p:sp>
      <p:sp>
        <p:nvSpPr>
          <p:cNvPr id="7" name="矩形 6"/>
          <p:cNvSpPr/>
          <p:nvPr/>
        </p:nvSpPr>
        <p:spPr>
          <a:xfrm>
            <a:off x="548640" y="4178211"/>
            <a:ext cx="22098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char     A[12];</a:t>
            </a:r>
          </a:p>
          <a:p>
            <a:r>
              <a:rPr lang="en-US" altLang="zh-CN" b="1" dirty="0">
                <a:latin typeface="ZztexMono-Regular"/>
              </a:rPr>
              <a:t>char     *B[8];</a:t>
            </a:r>
          </a:p>
          <a:p>
            <a:r>
              <a:rPr lang="en-US" altLang="zh-CN" b="1" dirty="0">
                <a:latin typeface="ZztexMono-Regular"/>
              </a:rPr>
              <a:t>int        C[6];</a:t>
            </a:r>
          </a:p>
          <a:p>
            <a:r>
              <a:rPr lang="en-US" altLang="zh-CN" b="1" dirty="0">
                <a:latin typeface="ZztexMono-Regular"/>
              </a:rPr>
              <a:t>double *D[5];</a:t>
            </a:r>
            <a:endParaRPr lang="zh-CN" altLang="en-US" b="1" dirty="0"/>
          </a:p>
        </p:txBody>
      </p:sp>
      <p:sp>
        <p:nvSpPr>
          <p:cNvPr id="9" name="右箭头 8"/>
          <p:cNvSpPr/>
          <p:nvPr/>
        </p:nvSpPr>
        <p:spPr>
          <a:xfrm>
            <a:off x="2175510" y="4778375"/>
            <a:ext cx="502920" cy="399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9719" y="4138206"/>
            <a:ext cx="9136067" cy="14159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1493778"/>
            <a:ext cx="8248650" cy="1714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3.2 </a:t>
            </a:r>
            <a:r>
              <a:rPr lang="zh-CN" altLang="en-US" b="1" dirty="0"/>
              <a:t>程序编码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608845"/>
          </a:xfrm>
        </p:spPr>
        <p:txBody>
          <a:bodyPr/>
          <a:lstStyle/>
          <a:p>
            <a:r>
              <a:rPr lang="en-US" altLang="zh-CN" b="1" dirty="0"/>
              <a:t>3.2.1</a:t>
            </a:r>
            <a:r>
              <a:rPr lang="zh-CN" altLang="en-US" b="1" dirty="0"/>
              <a:t> 机器级代码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机器级编程模型</a:t>
            </a:r>
            <a:endParaRPr lang="en-US" altLang="zh-CN" b="1" dirty="0"/>
          </a:p>
          <a:p>
            <a:pPr lvl="2"/>
            <a:r>
              <a:rPr lang="en-US" altLang="zh-CN" b="1" dirty="0"/>
              <a:t>ISA (Instruction Set Architecture)</a:t>
            </a:r>
            <a:r>
              <a:rPr lang="zh-CN" altLang="en-US" b="1" dirty="0"/>
              <a:t>，定义了机器的指令格式及其功能、内部寄存器、存储器和</a:t>
            </a:r>
            <a:r>
              <a:rPr lang="en-US" altLang="zh-CN" b="1" dirty="0"/>
              <a:t>IO</a:t>
            </a:r>
            <a:r>
              <a:rPr lang="zh-CN" altLang="en-US" b="1" dirty="0"/>
              <a:t>组织等结构。</a:t>
            </a:r>
            <a:endParaRPr lang="en-US" altLang="zh-CN" b="1" dirty="0"/>
          </a:p>
          <a:p>
            <a:pPr lvl="2"/>
            <a:r>
              <a:rPr lang="zh-CN" altLang="en-US" b="1" dirty="0"/>
              <a:t>比</a:t>
            </a:r>
            <a:r>
              <a:rPr lang="en-US" altLang="zh-CN" b="1" dirty="0"/>
              <a:t>C</a:t>
            </a:r>
            <a:r>
              <a:rPr lang="zh-CN" altLang="en-US" b="1" dirty="0"/>
              <a:t>语言看到更多硬件细节：</a:t>
            </a:r>
            <a:endParaRPr lang="en-US" altLang="zh-CN" b="1" dirty="0"/>
          </a:p>
          <a:p>
            <a:pPr lvl="3"/>
            <a:r>
              <a:rPr lang="zh-CN" altLang="en-US" b="1" dirty="0"/>
              <a:t>程序计数器</a:t>
            </a:r>
            <a:r>
              <a:rPr lang="en-US" altLang="zh-CN" b="1" dirty="0"/>
              <a:t>PC</a:t>
            </a:r>
            <a:r>
              <a:rPr lang="zh-CN" altLang="en-US" b="1" dirty="0"/>
              <a:t>；整数寄存器文件；状态寄存器；浮点寄存器</a:t>
            </a:r>
            <a:endParaRPr lang="en-US" altLang="zh-CN" b="1" dirty="0"/>
          </a:p>
          <a:p>
            <a:pPr lvl="2"/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11</a:t>
            </a:fld>
            <a:endParaRPr lang="zh-CN" altLang="en-US" b="1"/>
          </a:p>
        </p:txBody>
      </p:sp>
      <p:sp>
        <p:nvSpPr>
          <p:cNvPr id="6" name="椭圆 5"/>
          <p:cNvSpPr/>
          <p:nvPr/>
        </p:nvSpPr>
        <p:spPr>
          <a:xfrm>
            <a:off x="8961120" y="1962974"/>
            <a:ext cx="86868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3.8 </a:t>
            </a:r>
            <a:r>
              <a:rPr lang="zh-CN" altLang="en-US" b="1" dirty="0"/>
              <a:t>数组分配和访问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1300460" cy="659130"/>
          </a:xfrm>
        </p:spPr>
        <p:txBody>
          <a:bodyPr/>
          <a:lstStyle/>
          <a:p>
            <a:r>
              <a:rPr lang="en-US" altLang="zh-CN" b="1" dirty="0"/>
              <a:t>3.8.1</a:t>
            </a:r>
            <a:r>
              <a:rPr lang="zh-CN" altLang="en-US" b="1" dirty="0"/>
              <a:t> 基本原则</a:t>
            </a:r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110</a:t>
            </a:fld>
            <a:endParaRPr lang="zh-CN" altLang="en-US" b="1" dirty="0"/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3361373" y="1775778"/>
            <a:ext cx="15240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>
                <a:latin typeface="Courier New" panose="02070409020205090404" pitchFamily="49" charset="0"/>
              </a:rPr>
              <a:t>char A[12];</a:t>
            </a:r>
          </a:p>
        </p:txBody>
      </p:sp>
      <p:grpSp>
        <p:nvGrpSpPr>
          <p:cNvPr id="99" name="Group 98"/>
          <p:cNvGrpSpPr/>
          <p:nvPr/>
        </p:nvGrpSpPr>
        <p:grpSpPr bwMode="auto">
          <a:xfrm>
            <a:off x="4779010" y="1824990"/>
            <a:ext cx="3505200" cy="732473"/>
            <a:chOff x="2514600" y="2667000"/>
            <a:chExt cx="3505200" cy="732889"/>
          </a:xfrm>
        </p:grpSpPr>
        <p:grpSp>
          <p:nvGrpSpPr>
            <p:cNvPr id="56388" name="Group 7"/>
            <p:cNvGrpSpPr/>
            <p:nvPr/>
          </p:nvGrpSpPr>
          <p:grpSpPr bwMode="auto">
            <a:xfrm>
              <a:off x="2743200" y="2667000"/>
              <a:ext cx="2743200" cy="228600"/>
              <a:chOff x="1008" y="1776"/>
              <a:chExt cx="1728" cy="144"/>
            </a:xfrm>
          </p:grpSpPr>
          <p:sp>
            <p:nvSpPr>
              <p:cNvPr id="301064" name="Rectangle 8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5" name="Rectangle 9"/>
              <p:cNvSpPr>
                <a:spLocks noChangeArrowheads="1"/>
              </p:cNvSpPr>
              <p:nvPr/>
            </p:nvSpPr>
            <p:spPr bwMode="auto">
              <a:xfrm>
                <a:off x="115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6" name="Rectangle 10"/>
              <p:cNvSpPr>
                <a:spLocks noChangeArrowheads="1"/>
              </p:cNvSpPr>
              <p:nvPr/>
            </p:nvSpPr>
            <p:spPr bwMode="auto">
              <a:xfrm>
                <a:off x="129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7" name="Rectangle 11"/>
              <p:cNvSpPr>
                <a:spLocks noChangeArrowheads="1"/>
              </p:cNvSpPr>
              <p:nvPr/>
            </p:nvSpPr>
            <p:spPr bwMode="auto">
              <a:xfrm>
                <a:off x="144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8" name="Rectangle 12"/>
              <p:cNvSpPr>
                <a:spLocks noChangeArrowheads="1"/>
              </p:cNvSpPr>
              <p:nvPr/>
            </p:nvSpPr>
            <p:spPr bwMode="auto">
              <a:xfrm>
                <a:off x="158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69" name="Rectangle 13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0" name="Rectangle 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1" name="Rectangle 15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2" name="Rectangle 16"/>
              <p:cNvSpPr>
                <a:spLocks noChangeArrowheads="1"/>
              </p:cNvSpPr>
              <p:nvPr/>
            </p:nvSpPr>
            <p:spPr bwMode="auto">
              <a:xfrm>
                <a:off x="216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3" name="Rectangle 17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4" name="Rectangle 18"/>
              <p:cNvSpPr>
                <a:spLocks noChangeArrowheads="1"/>
              </p:cNvSpPr>
              <p:nvPr/>
            </p:nvSpPr>
            <p:spPr bwMode="auto">
              <a:xfrm>
                <a:off x="244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75" name="Rectangle 19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6389" name="Text Box 20"/>
            <p:cNvSpPr txBox="1">
              <a:spLocks noChangeArrowheads="1"/>
            </p:cNvSpPr>
            <p:nvPr/>
          </p:nvSpPr>
          <p:spPr bwMode="auto">
            <a:xfrm>
              <a:off x="2514600" y="3062512"/>
              <a:ext cx="396875" cy="33737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A</a:t>
              </a:r>
            </a:p>
          </p:txBody>
        </p:sp>
        <p:sp>
          <p:nvSpPr>
            <p:cNvPr id="56390" name="Text Box 21"/>
            <p:cNvSpPr txBox="1">
              <a:spLocks noChangeArrowheads="1"/>
            </p:cNvSpPr>
            <p:nvPr/>
          </p:nvSpPr>
          <p:spPr bwMode="auto">
            <a:xfrm>
              <a:off x="5029200" y="3062512"/>
              <a:ext cx="990600" cy="337377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A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+ 12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91" name="Line 22"/>
            <p:cNvSpPr>
              <a:spLocks noChangeShapeType="1"/>
            </p:cNvSpPr>
            <p:nvPr/>
          </p:nvSpPr>
          <p:spPr bwMode="auto">
            <a:xfrm flipV="1">
              <a:off x="27432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92" name="Line 23"/>
            <p:cNvSpPr>
              <a:spLocks noChangeShapeType="1"/>
            </p:cNvSpPr>
            <p:nvPr/>
          </p:nvSpPr>
          <p:spPr bwMode="auto">
            <a:xfrm flipV="1">
              <a:off x="54864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1118" name="Text Box 62"/>
          <p:cNvSpPr txBox="1">
            <a:spLocks noChangeArrowheads="1"/>
          </p:cNvSpPr>
          <p:nvPr/>
        </p:nvSpPr>
        <p:spPr bwMode="auto">
          <a:xfrm>
            <a:off x="3362008" y="2610168"/>
            <a:ext cx="15240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>
                <a:latin typeface="Courier New" panose="02070409020205090404" pitchFamily="49" charset="0"/>
              </a:rPr>
              <a:t>char *B[3];</a:t>
            </a:r>
          </a:p>
        </p:txBody>
      </p:sp>
      <p:grpSp>
        <p:nvGrpSpPr>
          <p:cNvPr id="56346" name="Group 92"/>
          <p:cNvGrpSpPr/>
          <p:nvPr/>
        </p:nvGrpSpPr>
        <p:grpSpPr bwMode="auto">
          <a:xfrm>
            <a:off x="5007610" y="2664460"/>
            <a:ext cx="5486400" cy="228600"/>
            <a:chOff x="1652" y="4608"/>
            <a:chExt cx="3456" cy="144"/>
          </a:xfrm>
        </p:grpSpPr>
        <p:sp>
          <p:nvSpPr>
            <p:cNvPr id="301134" name="Rectangle 78"/>
            <p:cNvSpPr>
              <a:spLocks noChangeArrowheads="1"/>
            </p:cNvSpPr>
            <p:nvPr/>
          </p:nvSpPr>
          <p:spPr bwMode="auto">
            <a:xfrm>
              <a:off x="1652" y="4608"/>
              <a:ext cx="1152" cy="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01135" name="Rectangle 79"/>
            <p:cNvSpPr>
              <a:spLocks noChangeArrowheads="1"/>
            </p:cNvSpPr>
            <p:nvPr/>
          </p:nvSpPr>
          <p:spPr bwMode="auto">
            <a:xfrm>
              <a:off x="2804" y="4608"/>
              <a:ext cx="1152" cy="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01136" name="Rectangle 80"/>
            <p:cNvSpPr>
              <a:spLocks noChangeArrowheads="1"/>
            </p:cNvSpPr>
            <p:nvPr/>
          </p:nvSpPr>
          <p:spPr bwMode="auto">
            <a:xfrm>
              <a:off x="3956" y="4608"/>
              <a:ext cx="1152" cy="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6347" name="Text Box 86"/>
          <p:cNvSpPr txBox="1">
            <a:spLocks noChangeArrowheads="1"/>
          </p:cNvSpPr>
          <p:nvPr/>
        </p:nvSpPr>
        <p:spPr bwMode="auto">
          <a:xfrm>
            <a:off x="4779010" y="3031490"/>
            <a:ext cx="396875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0" i="1">
                <a:latin typeface="Calibri" panose="020F0502020204030204" pitchFamily="34" charset="0"/>
              </a:rPr>
              <a:t>x</a:t>
            </a:r>
            <a:r>
              <a:rPr lang="en-US" sz="1600" b="0" i="1" baseline="-25000"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56348" name="Line 87"/>
          <p:cNvSpPr>
            <a:spLocks noChangeShapeType="1"/>
          </p:cNvSpPr>
          <p:nvPr/>
        </p:nvSpPr>
        <p:spPr bwMode="auto">
          <a:xfrm flipV="1">
            <a:off x="5007610" y="286448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9" name="Text Box 88"/>
          <p:cNvSpPr txBox="1">
            <a:spLocks noChangeArrowheads="1"/>
          </p:cNvSpPr>
          <p:nvPr/>
        </p:nvSpPr>
        <p:spPr bwMode="auto">
          <a:xfrm>
            <a:off x="6379210" y="3045460"/>
            <a:ext cx="9906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0" i="1">
                <a:latin typeface="Calibri" panose="020F0502020204030204" pitchFamily="34" charset="0"/>
              </a:rPr>
              <a:t>x</a:t>
            </a:r>
            <a:r>
              <a:rPr lang="en-US" sz="1600" b="0" i="1" baseline="-25000">
                <a:latin typeface="Calibri" panose="020F0502020204030204" pitchFamily="34" charset="0"/>
              </a:rPr>
              <a:t>B</a:t>
            </a:r>
            <a:r>
              <a:rPr lang="en-US" sz="1600" b="0" i="1">
                <a:latin typeface="Calibri" panose="020F0502020204030204" pitchFamily="34" charset="0"/>
              </a:rPr>
              <a:t> </a:t>
            </a:r>
            <a:r>
              <a:rPr lang="en-US" sz="1600" b="0">
                <a:latin typeface="Calibri" panose="020F0502020204030204" pitchFamily="34" charset="0"/>
              </a:rPr>
              <a:t>+ 8</a:t>
            </a:r>
            <a:endParaRPr lang="en-US" sz="1600" b="0" i="1">
              <a:latin typeface="Calibri" panose="020F0502020204030204" pitchFamily="34" charset="0"/>
            </a:endParaRPr>
          </a:p>
        </p:txBody>
      </p:sp>
      <p:sp>
        <p:nvSpPr>
          <p:cNvPr id="56350" name="Line 89"/>
          <p:cNvSpPr>
            <a:spLocks noChangeShapeType="1"/>
          </p:cNvSpPr>
          <p:nvPr/>
        </p:nvSpPr>
        <p:spPr bwMode="auto">
          <a:xfrm flipV="1">
            <a:off x="6836410" y="287845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1" name="Text Box 90"/>
          <p:cNvSpPr txBox="1">
            <a:spLocks noChangeArrowheads="1"/>
          </p:cNvSpPr>
          <p:nvPr/>
        </p:nvSpPr>
        <p:spPr bwMode="auto">
          <a:xfrm>
            <a:off x="8208010" y="3045460"/>
            <a:ext cx="9906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0" i="1">
                <a:latin typeface="Calibri" panose="020F0502020204030204" pitchFamily="34" charset="0"/>
              </a:rPr>
              <a:t>x</a:t>
            </a:r>
            <a:r>
              <a:rPr lang="en-US" sz="1600" b="0" i="1" baseline="-25000">
                <a:latin typeface="Calibri" panose="020F0502020204030204" pitchFamily="34" charset="0"/>
              </a:rPr>
              <a:t>B</a:t>
            </a:r>
            <a:r>
              <a:rPr lang="en-US" sz="1600" b="0" i="1">
                <a:latin typeface="Calibri" panose="020F0502020204030204" pitchFamily="34" charset="0"/>
              </a:rPr>
              <a:t> </a:t>
            </a:r>
            <a:r>
              <a:rPr lang="en-US" sz="1600" b="0">
                <a:latin typeface="Calibri" panose="020F0502020204030204" pitchFamily="34" charset="0"/>
              </a:rPr>
              <a:t>+ 16</a:t>
            </a:r>
            <a:endParaRPr lang="en-US" sz="1600" b="0" i="1">
              <a:latin typeface="Calibri" panose="020F0502020204030204" pitchFamily="34" charset="0"/>
            </a:endParaRPr>
          </a:p>
        </p:txBody>
      </p:sp>
      <p:sp>
        <p:nvSpPr>
          <p:cNvPr id="56352" name="Line 91"/>
          <p:cNvSpPr>
            <a:spLocks noChangeShapeType="1"/>
          </p:cNvSpPr>
          <p:nvPr/>
        </p:nvSpPr>
        <p:spPr bwMode="auto">
          <a:xfrm flipV="1">
            <a:off x="8665210" y="287845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3" name="Line 102"/>
          <p:cNvSpPr>
            <a:spLocks noChangeShapeType="1"/>
          </p:cNvSpPr>
          <p:nvPr/>
        </p:nvSpPr>
        <p:spPr bwMode="auto">
          <a:xfrm flipV="1">
            <a:off x="10494010" y="289306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4" name="Text Box 105"/>
          <p:cNvSpPr txBox="1">
            <a:spLocks noChangeArrowheads="1"/>
          </p:cNvSpPr>
          <p:nvPr/>
        </p:nvSpPr>
        <p:spPr bwMode="auto">
          <a:xfrm>
            <a:off x="10036810" y="3060065"/>
            <a:ext cx="99060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0" i="1">
                <a:latin typeface="Calibri" panose="020F0502020204030204" pitchFamily="34" charset="0"/>
              </a:rPr>
              <a:t>x</a:t>
            </a:r>
            <a:r>
              <a:rPr lang="en-US" sz="1600" b="0" i="1" baseline="-25000">
                <a:latin typeface="Calibri" panose="020F0502020204030204" pitchFamily="34" charset="0"/>
              </a:rPr>
              <a:t>B</a:t>
            </a:r>
            <a:r>
              <a:rPr lang="en-US" sz="1600" b="0" i="1">
                <a:latin typeface="Calibri" panose="020F0502020204030204" pitchFamily="34" charset="0"/>
              </a:rPr>
              <a:t> </a:t>
            </a:r>
            <a:r>
              <a:rPr lang="en-US" sz="1600" b="0">
                <a:latin typeface="Calibri" panose="020F0502020204030204" pitchFamily="34" charset="0"/>
              </a:rPr>
              <a:t>+ 24</a:t>
            </a:r>
            <a:endParaRPr lang="en-US" sz="1600" b="0" i="1">
              <a:latin typeface="Calibri" panose="020F0502020204030204" pitchFamily="34" charset="0"/>
            </a:endParaRPr>
          </a:p>
        </p:txBody>
      </p:sp>
      <p:sp>
        <p:nvSpPr>
          <p:cNvPr id="301176" name="Text Box 120"/>
          <p:cNvSpPr txBox="1">
            <a:spLocks noChangeArrowheads="1"/>
          </p:cNvSpPr>
          <p:nvPr/>
        </p:nvSpPr>
        <p:spPr bwMode="auto">
          <a:xfrm>
            <a:off x="10744835" y="2624773"/>
            <a:ext cx="730250" cy="366712"/>
          </a:xfrm>
          <a:prstGeom prst="rect">
            <a:avLst/>
          </a:prstGeom>
          <a:solidFill>
            <a:srgbClr val="990000"/>
          </a:solidFill>
          <a:ln w="19050">
            <a:noFill/>
            <a:miter lim="800000"/>
            <a:tailEnd type="none" w="sm" len="sm"/>
          </a:ln>
        </p:spPr>
        <p:txBody>
          <a:bodyPr wrap="none" lIns="45720" rIns="45720"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bg1"/>
                </a:solidFill>
                <a:latin typeface="Calibri" panose="020F0502020204030204" pitchFamily="34" charset="0"/>
              </a:rPr>
              <a:t>x86-64</a:t>
            </a:r>
          </a:p>
        </p:txBody>
      </p: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3607753" y="3515678"/>
            <a:ext cx="1280160" cy="33718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>
                <a:latin typeface="Courier New" panose="02070409020205090404" pitchFamily="49" charset="0"/>
              </a:rPr>
              <a:t>int C[5];</a:t>
            </a:r>
          </a:p>
        </p:txBody>
      </p:sp>
      <p:grpSp>
        <p:nvGrpSpPr>
          <p:cNvPr id="98" name="Group 97"/>
          <p:cNvGrpSpPr/>
          <p:nvPr/>
        </p:nvGrpSpPr>
        <p:grpSpPr bwMode="auto">
          <a:xfrm>
            <a:off x="4781550" y="3563303"/>
            <a:ext cx="5334000" cy="732472"/>
            <a:chOff x="2514600" y="3429000"/>
            <a:chExt cx="5334000" cy="731306"/>
          </a:xfrm>
        </p:grpSpPr>
        <p:grpSp>
          <p:nvGrpSpPr>
            <p:cNvPr id="56370" name="Group 25"/>
            <p:cNvGrpSpPr/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01082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83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84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85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1086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6371" name="Text Box 32"/>
            <p:cNvSpPr txBox="1">
              <a:spLocks noChangeArrowheads="1"/>
            </p:cNvSpPr>
            <p:nvPr/>
          </p:nvSpPr>
          <p:spPr bwMode="auto">
            <a:xfrm>
              <a:off x="2514600" y="3809393"/>
              <a:ext cx="396875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</a:p>
          </p:txBody>
        </p:sp>
        <p:sp>
          <p:nvSpPr>
            <p:cNvPr id="56372" name="Text Box 33"/>
            <p:cNvSpPr txBox="1">
              <a:spLocks noChangeArrowheads="1"/>
            </p:cNvSpPr>
            <p:nvPr/>
          </p:nvSpPr>
          <p:spPr bwMode="auto">
            <a:xfrm>
              <a:off x="3182938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+ 4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7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5" name="Text Box 36"/>
            <p:cNvSpPr txBox="1">
              <a:spLocks noChangeArrowheads="1"/>
            </p:cNvSpPr>
            <p:nvPr/>
          </p:nvSpPr>
          <p:spPr bwMode="auto">
            <a:xfrm>
              <a:off x="4097338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+ 8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7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7" name="Text Box 38"/>
            <p:cNvSpPr txBox="1">
              <a:spLocks noChangeArrowheads="1"/>
            </p:cNvSpPr>
            <p:nvPr/>
          </p:nvSpPr>
          <p:spPr bwMode="auto">
            <a:xfrm>
              <a:off x="5029200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+ 12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7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9" name="Text Box 40"/>
            <p:cNvSpPr txBox="1">
              <a:spLocks noChangeArrowheads="1"/>
            </p:cNvSpPr>
            <p:nvPr/>
          </p:nvSpPr>
          <p:spPr bwMode="auto">
            <a:xfrm>
              <a:off x="5943600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+ 16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8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81" name="Text Box 42"/>
            <p:cNvSpPr txBox="1">
              <a:spLocks noChangeArrowheads="1"/>
            </p:cNvSpPr>
            <p:nvPr/>
          </p:nvSpPr>
          <p:spPr bwMode="auto">
            <a:xfrm>
              <a:off x="6858000" y="3823658"/>
              <a:ext cx="990600" cy="336648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b="0" i="1">
                  <a:latin typeface="Calibri" panose="020F0502020204030204" pitchFamily="34" charset="0"/>
                </a:rPr>
                <a:t>x</a:t>
              </a:r>
              <a:r>
                <a:rPr lang="en-US" sz="1600" b="0" i="1" baseline="-25000">
                  <a:latin typeface="Calibri" panose="020F0502020204030204" pitchFamily="34" charset="0"/>
                </a:rPr>
                <a:t>C</a:t>
              </a:r>
              <a:r>
                <a:rPr lang="en-US" sz="1600" b="0" i="1">
                  <a:latin typeface="Calibri" panose="020F0502020204030204" pitchFamily="34" charset="0"/>
                </a:rPr>
                <a:t> </a:t>
              </a:r>
              <a:r>
                <a:rPr lang="en-US" sz="1600" b="0">
                  <a:latin typeface="Calibri" panose="020F0502020204030204" pitchFamily="34" charset="0"/>
                </a:rPr>
                <a:t>+ 20</a:t>
              </a:r>
              <a:endParaRPr lang="en-US" sz="1600" b="0" i="1">
                <a:latin typeface="Calibri" panose="020F0502020204030204" pitchFamily="34" charset="0"/>
              </a:endParaRPr>
            </a:p>
          </p:txBody>
        </p:sp>
        <p:sp>
          <p:nvSpPr>
            <p:cNvPr id="5638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1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1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1" grpId="0"/>
      <p:bldP spid="301118" grpId="0"/>
      <p:bldP spid="301176" grpId="0" bldLvl="0" animBg="1"/>
      <p:bldP spid="30108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111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29" y="919638"/>
            <a:ext cx="10528168" cy="5018724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112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29" y="919638"/>
            <a:ext cx="10528168" cy="5018724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516630" y="40493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229225" y="40493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555480" y="404939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s</a:t>
            </a:r>
            <a:r>
              <a:rPr lang="en-US" b="1">
                <a:solidFill>
                  <a:srgbClr val="FF0000"/>
                </a:solidFill>
              </a:rPr>
              <a:t>+2*i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516630" y="44176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229225" y="44176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9555480" y="441769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T</a:t>
            </a:r>
            <a:r>
              <a:rPr lang="en-US" b="1">
                <a:solidFill>
                  <a:srgbClr val="FF0000"/>
                </a:solidFill>
              </a:rPr>
              <a:t>+8*i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516630" y="47859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229225" y="47859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48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9555480" y="478599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U</a:t>
            </a:r>
            <a:r>
              <a:rPr lang="en-US" b="1">
                <a:solidFill>
                  <a:srgbClr val="FF0000"/>
                </a:solidFill>
              </a:rPr>
              <a:t>+8*i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3516630" y="51542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5229225" y="515429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32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9555480" y="515429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V</a:t>
            </a:r>
            <a:r>
              <a:rPr lang="en-US" b="1">
                <a:solidFill>
                  <a:srgbClr val="FF0000"/>
                </a:solidFill>
              </a:rPr>
              <a:t>+4*i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516630" y="545274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5229225" y="545274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32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9555480" y="5452745"/>
            <a:ext cx="162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-25000">
                <a:solidFill>
                  <a:srgbClr val="FF0000"/>
                </a:solidFill>
              </a:rPr>
              <a:t>W</a:t>
            </a:r>
            <a:r>
              <a:rPr lang="en-US" b="1">
                <a:solidFill>
                  <a:srgbClr val="FF0000"/>
                </a:solidFill>
              </a:rPr>
              <a:t>+8*i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113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499110" y="587336"/>
            <a:ext cx="1053465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3.8.2 </a:t>
            </a:r>
            <a:r>
              <a:rPr lang="zh-CN" altLang="en-US" b="1" dirty="0"/>
              <a:t>指针运算</a:t>
            </a:r>
            <a:endParaRPr lang="en-US" altLang="zh-CN" b="1" dirty="0"/>
          </a:p>
          <a:p>
            <a:pPr lvl="2"/>
            <a:r>
              <a:rPr lang="zh-CN" altLang="en-US" b="1" dirty="0"/>
              <a:t>如果</a:t>
            </a:r>
            <a:r>
              <a:rPr lang="en-US" altLang="zh-CN" b="1" dirty="0"/>
              <a:t>P</a:t>
            </a:r>
            <a:r>
              <a:rPr lang="zh-CN" altLang="en-US" b="1" dirty="0"/>
              <a:t>是一个指向类型为</a:t>
            </a:r>
            <a:r>
              <a:rPr lang="en-US" altLang="zh-CN" b="1" dirty="0"/>
              <a:t>T</a:t>
            </a:r>
            <a:r>
              <a:rPr lang="zh-CN" altLang="en-US" b="1" dirty="0"/>
              <a:t>的数据的指针，</a:t>
            </a:r>
            <a:r>
              <a:rPr lang="en-US" altLang="zh-CN" b="1" dirty="0"/>
              <a:t>p</a:t>
            </a:r>
            <a:r>
              <a:rPr lang="zh-CN" altLang="en-US" b="1" dirty="0"/>
              <a:t>的值为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p</a:t>
            </a:r>
            <a:r>
              <a:rPr lang="zh-CN" altLang="en-US" b="1" dirty="0"/>
              <a:t>，那么表达式</a:t>
            </a:r>
            <a:r>
              <a:rPr lang="en-US" altLang="zh-CN" b="1" dirty="0" err="1"/>
              <a:t>p+i</a:t>
            </a:r>
            <a:r>
              <a:rPr lang="zh-CN" altLang="en-US" b="1" dirty="0"/>
              <a:t>的值为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p</a:t>
            </a:r>
            <a:r>
              <a:rPr lang="en-US" altLang="zh-CN" b="1" baseline="-25000" dirty="0"/>
              <a:t> </a:t>
            </a:r>
            <a:r>
              <a:rPr lang="en-US" altLang="zh-CN" b="1" dirty="0"/>
              <a:t>+L</a:t>
            </a:r>
            <a:r>
              <a:rPr lang="zh-CN" altLang="en-US" b="1" dirty="0"/>
              <a:t>*</a:t>
            </a:r>
            <a:r>
              <a:rPr lang="en-US" altLang="zh-CN" b="1" dirty="0" err="1"/>
              <a:t>i</a:t>
            </a:r>
            <a:r>
              <a:rPr lang="zh-CN" altLang="en-US" b="1" dirty="0"/>
              <a:t>，其中</a:t>
            </a:r>
            <a:r>
              <a:rPr lang="en-US" altLang="zh-CN" b="1" dirty="0"/>
              <a:t>L</a:t>
            </a:r>
            <a:r>
              <a:rPr lang="zh-CN" altLang="en-US" b="1" dirty="0"/>
              <a:t>为</a:t>
            </a:r>
            <a:r>
              <a:rPr lang="en-US" altLang="zh-CN" b="1" dirty="0"/>
              <a:t>T</a:t>
            </a:r>
            <a:r>
              <a:rPr lang="zh-CN" altLang="en-US" b="1" dirty="0"/>
              <a:t>类型数据的大小。</a:t>
            </a:r>
            <a:endParaRPr lang="en-US" altLang="zh-CN" b="1" dirty="0"/>
          </a:p>
          <a:p>
            <a:pPr lvl="2"/>
            <a:r>
              <a:rPr lang="zh-CN" altLang="en-US" b="1" dirty="0"/>
              <a:t>操作符</a:t>
            </a:r>
            <a:r>
              <a:rPr lang="en-US" altLang="zh-CN" b="1" dirty="0"/>
              <a:t>&amp;</a:t>
            </a:r>
            <a:r>
              <a:rPr lang="zh-CN" altLang="en-US" b="1" dirty="0"/>
              <a:t>用于获取变量地址</a:t>
            </a:r>
            <a:endParaRPr lang="en-US" altLang="zh-CN" b="1" dirty="0"/>
          </a:p>
          <a:p>
            <a:pPr lvl="2"/>
            <a:r>
              <a:rPr lang="zh-CN" altLang="en-US" b="1" dirty="0"/>
              <a:t>操作符</a:t>
            </a:r>
            <a:r>
              <a:rPr lang="en-US" altLang="zh-CN" b="1" dirty="0"/>
              <a:t>*</a:t>
            </a:r>
            <a:r>
              <a:rPr lang="zh-CN" altLang="en-US" b="1" dirty="0"/>
              <a:t>则用于指针的间接引用（</a:t>
            </a:r>
            <a:r>
              <a:rPr lang="en-US" altLang="zh-CN" b="1" dirty="0"/>
              <a:t>dereference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en-US" altLang="zh-CN" b="1" dirty="0"/>
              <a:t>A[</a:t>
            </a:r>
            <a:r>
              <a:rPr lang="en-US" altLang="zh-CN" b="1" dirty="0" err="1"/>
              <a:t>i</a:t>
            </a:r>
            <a:r>
              <a:rPr lang="en-US" altLang="zh-CN" b="1" dirty="0"/>
              <a:t>]</a:t>
            </a:r>
            <a:r>
              <a:rPr lang="zh-CN" altLang="en-US" b="1" dirty="0"/>
              <a:t>等价于*（</a:t>
            </a:r>
            <a:r>
              <a:rPr lang="en-US" altLang="zh-CN" b="1" dirty="0" err="1"/>
              <a:t>A+i</a:t>
            </a:r>
            <a:r>
              <a:rPr lang="zh-CN" altLang="en-US" b="1" dirty="0"/>
              <a:t>）</a:t>
            </a:r>
            <a:r>
              <a:rPr lang="en-US" altLang="zh-CN" b="1" dirty="0"/>
              <a:t>, Expr</a:t>
            </a:r>
            <a:r>
              <a:rPr lang="zh-CN" altLang="en-US" b="1" dirty="0"/>
              <a:t>等价于</a:t>
            </a:r>
            <a:r>
              <a:rPr lang="en-US" altLang="zh-CN" b="1" dirty="0"/>
              <a:t>* &amp;Expr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6583" y="3150017"/>
            <a:ext cx="13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83" y="3519349"/>
            <a:ext cx="10946034" cy="283700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5" y="782298"/>
            <a:ext cx="10109067" cy="9449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37" y="1727200"/>
            <a:ext cx="9584372" cy="315976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5" y="782298"/>
            <a:ext cx="10109067" cy="9449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37" y="1727200"/>
            <a:ext cx="9584372" cy="31597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737735" y="2999740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short*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739255" y="301053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x</a:t>
            </a:r>
            <a:r>
              <a:rPr lang="en-US" altLang="zh-CN" b="1" baseline="-25000">
                <a:solidFill>
                  <a:srgbClr val="FF0000"/>
                </a:solidFill>
              </a:rPr>
              <a:t>s</a:t>
            </a:r>
            <a:r>
              <a:rPr lang="en-US" altLang="zh-CN" b="1">
                <a:solidFill>
                  <a:srgbClr val="FF0000"/>
                </a:solidFill>
              </a:rPr>
              <a:t>+2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377555" y="3010535"/>
            <a:ext cx="262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leaq 2(%rdx), %rax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737735" y="3348355"/>
            <a:ext cx="793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short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739255" y="334835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M[x</a:t>
            </a:r>
            <a:r>
              <a:rPr lang="en-US" altLang="zh-CN" b="1" baseline="-25000">
                <a:solidFill>
                  <a:srgbClr val="FF0000"/>
                </a:solidFill>
              </a:rPr>
              <a:t>s</a:t>
            </a:r>
            <a:r>
              <a:rPr lang="en-US" altLang="zh-CN" b="1">
                <a:solidFill>
                  <a:srgbClr val="FF0000"/>
                </a:solidFill>
              </a:rPr>
              <a:t>+6]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377555" y="3348355"/>
            <a:ext cx="262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movw 6(%rdx), %ax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737735" y="3716655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short*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739255" y="3716655"/>
            <a:ext cx="108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x</a:t>
            </a:r>
            <a:r>
              <a:rPr lang="en-US" altLang="zh-CN" b="1" baseline="-25000">
                <a:solidFill>
                  <a:srgbClr val="FF0000"/>
                </a:solidFill>
              </a:rPr>
              <a:t>s</a:t>
            </a:r>
            <a:r>
              <a:rPr lang="en-US" altLang="zh-CN" b="1">
                <a:solidFill>
                  <a:srgbClr val="FF0000"/>
                </a:solidFill>
              </a:rPr>
              <a:t>+2*i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8377555" y="3716655"/>
            <a:ext cx="341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leaq</a:t>
            </a:r>
            <a:r>
              <a:rPr lang="en-US" altLang="zh-CN" b="1" dirty="0">
                <a:solidFill>
                  <a:srgbClr val="FF0000"/>
                </a:solidFill>
              </a:rPr>
              <a:t> (%rdx,%rcx,2), %</a:t>
            </a:r>
            <a:r>
              <a:rPr lang="en-US" altLang="zh-CN" b="1" dirty="0" err="1">
                <a:solidFill>
                  <a:srgbClr val="FF0000"/>
                </a:solidFill>
              </a:rPr>
              <a:t>rax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737735" y="4034155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short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739255" y="4034155"/>
            <a:ext cx="182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M[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x</a:t>
            </a:r>
            <a:r>
              <a:rPr lang="en-US" altLang="zh-CN" b="1" baseline="-25000" dirty="0">
                <a:solidFill>
                  <a:srgbClr val="FF0000"/>
                </a:solidFill>
                <a:sym typeface="+mn-ea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+8i+2</a:t>
            </a:r>
            <a:r>
              <a:rPr lang="en-US" altLang="zh-CN" b="1" dirty="0">
                <a:solidFill>
                  <a:srgbClr val="FF0000"/>
                </a:solidFill>
              </a:rPr>
              <a:t>]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377555" y="4034155"/>
            <a:ext cx="341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movw</a:t>
            </a:r>
            <a:r>
              <a:rPr lang="en-US" altLang="zh-CN" b="1" dirty="0">
                <a:solidFill>
                  <a:srgbClr val="FF0000"/>
                </a:solidFill>
              </a:rPr>
              <a:t> 2(%rdx,%rcx,8), %ax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4737735" y="4402455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short*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6739255" y="4402455"/>
            <a:ext cx="133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en-US" altLang="zh-CN" b="1" baseline="-25000" dirty="0">
                <a:solidFill>
                  <a:srgbClr val="FF0000"/>
                </a:solidFill>
              </a:rPr>
              <a:t>s</a:t>
            </a:r>
            <a:r>
              <a:rPr lang="en-US" altLang="zh-CN" b="1" dirty="0">
                <a:solidFill>
                  <a:srgbClr val="FF0000"/>
                </a:solidFill>
              </a:rPr>
              <a:t>+2*i-10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8377555" y="4402455"/>
            <a:ext cx="341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leaq</a:t>
            </a:r>
            <a:r>
              <a:rPr lang="en-US" altLang="zh-CN" b="1" dirty="0">
                <a:solidFill>
                  <a:srgbClr val="FF0000"/>
                </a:solidFill>
              </a:rPr>
              <a:t> -10(%rdx,%rcx,2), %</a:t>
            </a:r>
            <a:r>
              <a:rPr lang="en-US" altLang="zh-CN" b="1" dirty="0" err="1">
                <a:solidFill>
                  <a:srgbClr val="FF0000"/>
                </a:solidFill>
              </a:rPr>
              <a:t>rax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116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339047" y="582930"/>
            <a:ext cx="4967555" cy="1017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b="1" dirty="0"/>
              <a:t>多重数组（嵌套的数组）</a:t>
            </a:r>
            <a:endParaRPr lang="en-US" altLang="zh-CN" b="1" dirty="0"/>
          </a:p>
          <a:p>
            <a:pPr lvl="2"/>
            <a:r>
              <a:rPr lang="zh-CN" altLang="en-US" b="1" dirty="0"/>
              <a:t>以数组为元素再构成数组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6273195" y="2412435"/>
            <a:ext cx="41757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A[2][3];    // 2 rows, 3 columns</a:t>
            </a:r>
          </a:p>
        </p:txBody>
      </p:sp>
      <p:sp>
        <p:nvSpPr>
          <p:cNvPr id="9" name="Rectangle 8"/>
          <p:cNvSpPr/>
          <p:nvPr/>
        </p:nvSpPr>
        <p:spPr>
          <a:xfrm>
            <a:off x="7633970" y="4023995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85150" y="4023995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36330" y="4023995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3"/>
          <p:cNvSpPr/>
          <p:nvPr/>
        </p:nvSpPr>
        <p:spPr>
          <a:xfrm>
            <a:off x="6625620" y="4024065"/>
            <a:ext cx="7740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i = 0 </a:t>
            </a:r>
            <a:endParaRPr lang="en-US" altLang="zh-CN" b="1" dirty="0">
              <a:latin typeface="ZztexMono-Regular"/>
            </a:endParaRPr>
          </a:p>
        </p:txBody>
      </p:sp>
      <p:sp>
        <p:nvSpPr>
          <p:cNvPr id="14" name="矩形 3"/>
          <p:cNvSpPr/>
          <p:nvPr/>
        </p:nvSpPr>
        <p:spPr>
          <a:xfrm>
            <a:off x="7328565" y="3654495"/>
            <a:ext cx="4768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latin typeface="ZztexMono-Regular"/>
              </a:rPr>
              <a:t>j </a:t>
            </a:r>
            <a:r>
              <a:rPr lang="en-US" altLang="zh-CN" b="1" dirty="0">
                <a:latin typeface="ZztexMono-Regular"/>
                <a:sym typeface="+mn-ea"/>
              </a:rPr>
              <a:t>=</a:t>
            </a:r>
            <a:endParaRPr lang="en-US" altLang="zh-CN" b="1" dirty="0">
              <a:latin typeface="ZztexMono-Regular"/>
            </a:endParaRPr>
          </a:p>
        </p:txBody>
      </p:sp>
      <p:sp>
        <p:nvSpPr>
          <p:cNvPr id="15" name="矩形 3"/>
          <p:cNvSpPr/>
          <p:nvPr/>
        </p:nvSpPr>
        <p:spPr>
          <a:xfrm>
            <a:off x="7728615" y="3655765"/>
            <a:ext cx="3359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ZztexMono-Regular"/>
              </a:rPr>
              <a:t>0</a:t>
            </a:r>
          </a:p>
        </p:txBody>
      </p:sp>
      <p:sp>
        <p:nvSpPr>
          <p:cNvPr id="16" name="矩形 3"/>
          <p:cNvSpPr/>
          <p:nvPr/>
        </p:nvSpPr>
        <p:spPr>
          <a:xfrm>
            <a:off x="8234075" y="3654495"/>
            <a:ext cx="3359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ZztexMono-Regular"/>
              </a:rPr>
              <a:t>1</a:t>
            </a:r>
          </a:p>
        </p:txBody>
      </p:sp>
      <p:sp>
        <p:nvSpPr>
          <p:cNvPr id="17" name="矩形 3"/>
          <p:cNvSpPr/>
          <p:nvPr/>
        </p:nvSpPr>
        <p:spPr>
          <a:xfrm>
            <a:off x="8843675" y="3654495"/>
            <a:ext cx="33591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ZztexMono-Regular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33970" y="4386580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185150" y="4386580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36330" y="4386580"/>
            <a:ext cx="551180" cy="35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3"/>
          <p:cNvSpPr/>
          <p:nvPr/>
        </p:nvSpPr>
        <p:spPr>
          <a:xfrm>
            <a:off x="6625620" y="4386650"/>
            <a:ext cx="7740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i = 1 </a:t>
            </a:r>
            <a:endParaRPr lang="en-US" altLang="zh-CN" b="1" dirty="0">
              <a:latin typeface="ZztexMono-Regular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638415" y="3631565"/>
            <a:ext cx="600075" cy="749935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3"/>
          <p:cNvSpPr/>
          <p:nvPr/>
        </p:nvSpPr>
        <p:spPr>
          <a:xfrm>
            <a:off x="8064530" y="3252540"/>
            <a:ext cx="4318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X</a:t>
            </a:r>
            <a:r>
              <a:rPr lang="en-US" altLang="zh-CN" b="1" baseline="-25000" dirty="0" err="1">
                <a:latin typeface="ZztexMono-Regular"/>
              </a:rPr>
              <a:t>A</a:t>
            </a:r>
            <a:endParaRPr lang="en-US" altLang="zh-CN" b="1" baseline="-25000" dirty="0">
              <a:latin typeface="ZztexMono-Regular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8185150" y="4767580"/>
            <a:ext cx="624205" cy="387985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3"/>
          <p:cNvSpPr/>
          <p:nvPr/>
        </p:nvSpPr>
        <p:spPr>
          <a:xfrm>
            <a:off x="8737630" y="5180400"/>
            <a:ext cx="8909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X</a:t>
            </a:r>
            <a:r>
              <a:rPr lang="en-US" altLang="zh-CN" b="1" baseline="-25000" dirty="0" err="1">
                <a:latin typeface="ZztexMono-Regular"/>
              </a:rPr>
              <a:t>A</a:t>
            </a:r>
            <a:r>
              <a:rPr lang="en-US" altLang="zh-CN" b="1" dirty="0" err="1">
                <a:latin typeface="ZztexMono-Regular"/>
              </a:rPr>
              <a:t>+16</a:t>
            </a:r>
          </a:p>
        </p:txBody>
      </p:sp>
      <p:sp>
        <p:nvSpPr>
          <p:cNvPr id="26" name="矩形 3"/>
          <p:cNvSpPr/>
          <p:nvPr/>
        </p:nvSpPr>
        <p:spPr>
          <a:xfrm>
            <a:off x="8728075" y="5541645"/>
            <a:ext cx="327850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 err="1">
                <a:latin typeface="ZztexMono-Regular"/>
              </a:rPr>
              <a:t>X</a:t>
            </a:r>
            <a:r>
              <a:rPr lang="en-US" altLang="zh-CN" b="1" baseline="-25000" dirty="0" err="1">
                <a:latin typeface="ZztexMono-Regular"/>
              </a:rPr>
              <a:t>A </a:t>
            </a:r>
            <a:r>
              <a:rPr lang="en-US" altLang="zh-CN" b="1" dirty="0" err="1">
                <a:latin typeface="ZztexMono-Regular"/>
              </a:rPr>
              <a:t>+ sizeof(int) * (C * i + j)</a:t>
            </a:r>
          </a:p>
          <a:p>
            <a:pPr algn="just"/>
            <a:r>
              <a:rPr lang="en-US" altLang="zh-CN" b="1" dirty="0" err="1">
                <a:latin typeface="ZztexMono-Regular"/>
                <a:sym typeface="+mn-ea"/>
              </a:rPr>
              <a:t>=X</a:t>
            </a:r>
            <a:r>
              <a:rPr lang="en-US" altLang="zh-CN" b="1" baseline="-25000" dirty="0" err="1">
                <a:latin typeface="ZztexMono-Regular"/>
                <a:sym typeface="+mn-ea"/>
              </a:rPr>
              <a:t>A</a:t>
            </a:r>
            <a:r>
              <a:rPr lang="en-US" altLang="zh-CN" b="1" dirty="0" err="1">
                <a:latin typeface="ZztexMono-Regular"/>
                <a:sym typeface="+mn-ea"/>
              </a:rPr>
              <a:t>+4*(3*i+j)</a:t>
            </a:r>
          </a:p>
          <a:p>
            <a:pPr algn="just"/>
            <a:r>
              <a:rPr lang="en-US" altLang="zh-CN" b="1" dirty="0" err="1">
                <a:latin typeface="ZztexMono-Regular"/>
                <a:sym typeface="+mn-ea"/>
              </a:rPr>
              <a:t>=X</a:t>
            </a:r>
            <a:r>
              <a:rPr lang="en-US" altLang="zh-CN" b="1" baseline="-25000" dirty="0" err="1">
                <a:latin typeface="ZztexMono-Regular"/>
                <a:sym typeface="+mn-ea"/>
              </a:rPr>
              <a:t>A</a:t>
            </a:r>
            <a:r>
              <a:rPr lang="en-US" altLang="zh-CN" b="1" dirty="0" err="1">
                <a:latin typeface="ZztexMono-Regular"/>
                <a:sym typeface="+mn-ea"/>
              </a:rPr>
              <a:t>+12*i+4*j</a:t>
            </a:r>
            <a:endParaRPr lang="en-US" altLang="zh-CN" b="1" dirty="0" err="1">
              <a:latin typeface="ZztexMono-Regular"/>
            </a:endParaRPr>
          </a:p>
        </p:txBody>
      </p:sp>
      <p:sp>
        <p:nvSpPr>
          <p:cNvPr id="28" name="左右箭头 5"/>
          <p:cNvSpPr/>
          <p:nvPr/>
        </p:nvSpPr>
        <p:spPr>
          <a:xfrm>
            <a:off x="4960620" y="2451805"/>
            <a:ext cx="104013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0" name="矩形 3"/>
          <p:cNvSpPr/>
          <p:nvPr/>
        </p:nvSpPr>
        <p:spPr>
          <a:xfrm>
            <a:off x="659160" y="2453075"/>
            <a:ext cx="41414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A[R][C];    // R rows, C columns</a:t>
            </a:r>
          </a:p>
        </p:txBody>
      </p:sp>
      <p:sp>
        <p:nvSpPr>
          <p:cNvPr id="32" name="矩形 3"/>
          <p:cNvSpPr/>
          <p:nvPr/>
        </p:nvSpPr>
        <p:spPr>
          <a:xfrm>
            <a:off x="400050" y="4297680"/>
            <a:ext cx="430593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i="1" dirty="0" err="1">
                <a:solidFill>
                  <a:schemeClr val="tx2"/>
                </a:solidFill>
                <a:latin typeface="ZztexMono-Regular"/>
              </a:rPr>
              <a:t>X</a:t>
            </a:r>
            <a:r>
              <a:rPr lang="en-US" altLang="zh-CN" b="1" i="1" baseline="-25000" dirty="0" err="1">
                <a:solidFill>
                  <a:schemeClr val="tx2"/>
                </a:solidFill>
                <a:latin typeface="ZztexMono-Regular"/>
              </a:rPr>
              <a:t>A</a:t>
            </a:r>
            <a:r>
              <a:rPr lang="en-US" altLang="zh-CN" b="1" i="1" dirty="0" err="1">
                <a:solidFill>
                  <a:schemeClr val="tx2"/>
                </a:solidFill>
                <a:latin typeface="ZztexMono-Regular"/>
              </a:rPr>
              <a:t> in %rdi, i in %rsi, j in %rdx</a:t>
            </a:r>
          </a:p>
        </p:txBody>
      </p:sp>
      <p:sp>
        <p:nvSpPr>
          <p:cNvPr id="33" name="矩形 3"/>
          <p:cNvSpPr/>
          <p:nvPr/>
        </p:nvSpPr>
        <p:spPr>
          <a:xfrm>
            <a:off x="400050" y="4665980"/>
            <a:ext cx="52590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 err="1">
                <a:latin typeface="ZztexMono-Regular"/>
              </a:rPr>
              <a:t>leaq (%rsi,%rsi,2), %rax //compute 3i</a:t>
            </a:r>
          </a:p>
        </p:txBody>
      </p:sp>
      <p:sp>
        <p:nvSpPr>
          <p:cNvPr id="34" name="矩形 3"/>
          <p:cNvSpPr/>
          <p:nvPr/>
        </p:nvSpPr>
        <p:spPr>
          <a:xfrm>
            <a:off x="400050" y="5034280"/>
            <a:ext cx="52590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 err="1">
                <a:latin typeface="ZztexMono-Regular"/>
              </a:rPr>
              <a:t>leaq (%rdi,%rax,4), %rax //compute X</a:t>
            </a:r>
            <a:r>
              <a:rPr lang="en-US" altLang="zh-CN" b="1" baseline="-25000" dirty="0" err="1">
                <a:latin typeface="ZztexMono-Regular"/>
              </a:rPr>
              <a:t>A</a:t>
            </a:r>
            <a:r>
              <a:rPr lang="en-US" altLang="zh-CN" b="1" dirty="0" err="1">
                <a:latin typeface="ZztexMono-Regular"/>
              </a:rPr>
              <a:t>+12i</a:t>
            </a:r>
          </a:p>
        </p:txBody>
      </p:sp>
      <p:sp>
        <p:nvSpPr>
          <p:cNvPr id="35" name="矩形 3"/>
          <p:cNvSpPr/>
          <p:nvPr/>
        </p:nvSpPr>
        <p:spPr>
          <a:xfrm>
            <a:off x="400050" y="5418455"/>
            <a:ext cx="723392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 err="1">
                <a:latin typeface="ZztexMono-Regular"/>
              </a:rPr>
              <a:t>movl (%rax,%rdx,4), %eax //read from M[X</a:t>
            </a:r>
            <a:r>
              <a:rPr lang="en-US" altLang="zh-CN" b="1" baseline="-25000" dirty="0" err="1">
                <a:latin typeface="ZztexMono-Regular"/>
              </a:rPr>
              <a:t>A</a:t>
            </a:r>
            <a:r>
              <a:rPr lang="en-US" altLang="zh-CN" b="1" dirty="0" err="1">
                <a:latin typeface="ZztexMono-Regular"/>
              </a:rPr>
              <a:t>+12i+4j]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  <p:bldP spid="13" grpId="0"/>
      <p:bldP spid="14" grpId="0"/>
      <p:bldP spid="15" grpId="0"/>
      <p:bldP spid="16" grpId="0"/>
      <p:bldP spid="17" grpId="0"/>
      <p:bldP spid="18" grpId="0" bldLvl="0" animBg="1"/>
      <p:bldP spid="19" grpId="0" bldLvl="0" animBg="1"/>
      <p:bldP spid="20" grpId="0" bldLvl="0" animBg="1"/>
      <p:bldP spid="21" grpId="0"/>
      <p:bldP spid="23" grpId="0"/>
      <p:bldP spid="25" grpId="0"/>
      <p:bldP spid="26" grpId="0"/>
      <p:bldP spid="32" grpId="0"/>
      <p:bldP spid="33" grpId="0"/>
      <p:bldP spid="34" grpId="0"/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117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400050" y="582930"/>
            <a:ext cx="10534650" cy="1017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b="1" dirty="0"/>
              <a:t>多重数组（嵌套的数组）</a:t>
            </a:r>
            <a:endParaRPr lang="en-US" altLang="zh-CN" b="1" dirty="0"/>
          </a:p>
          <a:p>
            <a:pPr lvl="2"/>
            <a:r>
              <a:rPr lang="zh-CN" altLang="en-US" b="1" dirty="0"/>
              <a:t>以数组为元素再构成数组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093500" y="1738700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A[5][3];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156710" y="1600200"/>
            <a:ext cx="2769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typedef</a:t>
            </a:r>
            <a:r>
              <a:rPr lang="en-US" altLang="zh-CN" b="1" dirty="0">
                <a:latin typeface="ZztexMono-Regular"/>
              </a:rPr>
              <a:t> 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row3_t[3];</a:t>
            </a:r>
          </a:p>
          <a:p>
            <a:r>
              <a:rPr lang="en-US" altLang="zh-CN" b="1" dirty="0">
                <a:latin typeface="ZztexMono-Regular"/>
              </a:rPr>
              <a:t>row3_t A[5];</a:t>
            </a:r>
            <a:endParaRPr lang="zh-CN" altLang="en-US" b="1" dirty="0"/>
          </a:p>
        </p:txBody>
      </p:sp>
      <p:sp>
        <p:nvSpPr>
          <p:cNvPr id="6" name="左右箭头 5"/>
          <p:cNvSpPr/>
          <p:nvPr/>
        </p:nvSpPr>
        <p:spPr>
          <a:xfrm>
            <a:off x="2800350" y="1738700"/>
            <a:ext cx="104013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20" y="333374"/>
            <a:ext cx="3394710" cy="57513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93500" y="2257961"/>
            <a:ext cx="382143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ZztexMono-Regular"/>
              </a:rPr>
              <a:t>对于</a:t>
            </a:r>
            <a:r>
              <a:rPr lang="en-US" altLang="zh-CN" sz="2000" b="1" dirty="0">
                <a:latin typeface="ZztexMono-Regular"/>
              </a:rPr>
              <a:t>A[R][C]</a:t>
            </a:r>
            <a:r>
              <a:rPr lang="zh-CN" altLang="en-US" sz="2000" b="1" dirty="0">
                <a:latin typeface="ZztexMono-Regular"/>
              </a:rPr>
              <a:t>有</a:t>
            </a:r>
            <a:endParaRPr lang="en-US" altLang="zh-CN" sz="2000" b="1" dirty="0">
              <a:latin typeface="ZztexMono-Regular"/>
            </a:endParaRPr>
          </a:p>
          <a:p>
            <a:r>
              <a:rPr lang="en-US" altLang="zh-CN" sz="2000" b="1" dirty="0">
                <a:latin typeface="ZztexMono-Regular"/>
              </a:rPr>
              <a:t>&amp;A[</a:t>
            </a:r>
            <a:r>
              <a:rPr lang="en-US" altLang="zh-CN" sz="2000" b="1" dirty="0" err="1">
                <a:latin typeface="ZztexMono-Regular"/>
              </a:rPr>
              <a:t>i</a:t>
            </a:r>
            <a:r>
              <a:rPr lang="en-US" altLang="zh-CN" sz="2000" b="1" dirty="0">
                <a:latin typeface="ZztexMono-Regular"/>
              </a:rPr>
              <a:t>][j] </a:t>
            </a:r>
            <a:r>
              <a:rPr lang="en-US" altLang="zh-CN" sz="2000" b="1" dirty="0">
                <a:latin typeface="MTSYN"/>
              </a:rPr>
              <a:t>= </a:t>
            </a:r>
            <a:r>
              <a:rPr lang="en-US" altLang="zh-CN" sz="3200" b="1" i="1" dirty="0" err="1">
                <a:latin typeface="MTMIZ"/>
              </a:rPr>
              <a:t>x</a:t>
            </a:r>
            <a:r>
              <a:rPr lang="en-US" altLang="zh-CN" sz="1100" b="1" dirty="0" err="1">
                <a:latin typeface="ZztexMono-Regular"/>
              </a:rPr>
              <a:t>A</a:t>
            </a:r>
            <a:r>
              <a:rPr lang="en-US" altLang="zh-CN" sz="2000" b="1" dirty="0">
                <a:latin typeface="MTSYN"/>
              </a:rPr>
              <a:t>+ </a:t>
            </a:r>
            <a:r>
              <a:rPr lang="en-US" altLang="zh-CN" sz="2000" b="1" i="1" dirty="0">
                <a:latin typeface="MTMIZ"/>
              </a:rPr>
              <a:t>L(C . </a:t>
            </a:r>
            <a:r>
              <a:rPr lang="en-US" altLang="zh-CN" sz="2000" b="1" i="1" dirty="0" err="1">
                <a:latin typeface="MTMIZ"/>
              </a:rPr>
              <a:t>i</a:t>
            </a:r>
            <a:r>
              <a:rPr lang="en-US" altLang="zh-CN" sz="2000" b="1" i="1" dirty="0">
                <a:latin typeface="MTMIZ"/>
              </a:rPr>
              <a:t> </a:t>
            </a:r>
            <a:r>
              <a:rPr lang="en-US" altLang="zh-CN" sz="2000" b="1" dirty="0">
                <a:latin typeface="MTSYN"/>
              </a:rPr>
              <a:t>+ </a:t>
            </a:r>
            <a:r>
              <a:rPr lang="en-US" altLang="zh-CN" sz="2000" b="1" i="1" dirty="0">
                <a:latin typeface="MTMIZ"/>
              </a:rPr>
              <a:t>j)</a:t>
            </a:r>
            <a:endParaRPr lang="zh-CN" altLang="en-US" sz="20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" y="4192428"/>
            <a:ext cx="7789786" cy="1342032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1" y="644322"/>
            <a:ext cx="8379989" cy="5874631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644321"/>
            <a:ext cx="8097520" cy="5676612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214620" y="3790950"/>
            <a:ext cx="1414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//%rdx=8i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214620" y="4050030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//%rdx=8i-i=7i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214620" y="4316095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//%rdx=7i+j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214620" y="4561840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//%rax=j+4j=5j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214620" y="4819650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//%rdi=i+5j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5214620" y="5073650"/>
            <a:ext cx="7272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//%</a:t>
            </a:r>
            <a:r>
              <a:rPr lang="en-US" altLang="zh-CN" b="1" dirty="0" err="1">
                <a:solidFill>
                  <a:srgbClr val="FF0000"/>
                </a:solidFill>
              </a:rPr>
              <a:t>rax</a:t>
            </a:r>
            <a:r>
              <a:rPr lang="en-US" altLang="zh-CN" b="1" dirty="0">
                <a:solidFill>
                  <a:srgbClr val="FF0000"/>
                </a:solidFill>
              </a:rPr>
              <a:t>=Q+8*(i+5j)=Q+8*(5j+i) //&amp;Q[j][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] = </a:t>
            </a:r>
            <a:r>
              <a:rPr lang="en-US" altLang="zh-CN" b="1" dirty="0" err="1">
                <a:solidFill>
                  <a:srgbClr val="FF0000"/>
                </a:solidFill>
              </a:rPr>
              <a:t>Q+sizeof</a:t>
            </a:r>
            <a:r>
              <a:rPr lang="en-US" altLang="zh-CN" b="1" dirty="0">
                <a:solidFill>
                  <a:srgbClr val="FF0000"/>
                </a:solidFill>
              </a:rPr>
              <a:t>(long)*(M*</a:t>
            </a:r>
            <a:r>
              <a:rPr lang="en-US" altLang="zh-CN" b="1" dirty="0" err="1">
                <a:solidFill>
                  <a:srgbClr val="FF0000"/>
                </a:solidFill>
              </a:rPr>
              <a:t>j+i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214620" y="5332730"/>
            <a:ext cx="7272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//%rax=Q... + P+8*(7i+j) //&amp;P[i][j] = P+sizeof(long)*(N*i+j)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9367520" y="4819650"/>
            <a:ext cx="748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M=5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9367520" y="5701030"/>
            <a:ext cx="748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N=7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12</a:t>
            </a:fld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77290" y="77724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2300846" y="1146572"/>
            <a:ext cx="292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accum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= 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</a:t>
            </a:r>
          </a:p>
          <a:p>
            <a:r>
              <a:rPr lang="fr-FR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fr-FR" altLang="zh-CN" b="1" dirty="0">
                <a:solidFill>
                  <a:srgbClr val="000000"/>
                </a:solidFill>
                <a:latin typeface="ZztexMono-Regular"/>
              </a:rPr>
              <a:t>int sum(int x, int y)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fr-FR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fr-FR" altLang="zh-CN" b="1" dirty="0">
                <a:solidFill>
                  <a:srgbClr val="000000"/>
                </a:solidFill>
                <a:latin typeface="ZztexMono-Regular"/>
              </a:rPr>
              <a:t>int t = x + y;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accum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+= 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64476" y="1441669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zh-CN" altLang="en-US" b="1" dirty="0"/>
              <a:t>代码</a:t>
            </a:r>
          </a:p>
        </p:txBody>
      </p:sp>
      <p:sp>
        <p:nvSpPr>
          <p:cNvPr id="6" name="矩形 5"/>
          <p:cNvSpPr/>
          <p:nvPr/>
        </p:nvSpPr>
        <p:spPr>
          <a:xfrm>
            <a:off x="2300846" y="3623013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unix</a:t>
            </a:r>
            <a:r>
              <a:rPr lang="en-US" altLang="zh-CN" b="1" dirty="0">
                <a:latin typeface="ZztexMono-Regular"/>
              </a:rPr>
              <a:t>&gt; </a:t>
            </a:r>
            <a:r>
              <a:rPr lang="en-US" altLang="zh-CN" b="1" i="1" dirty="0" err="1">
                <a:latin typeface="ZztexMono-Italic"/>
              </a:rPr>
              <a:t>gcc</a:t>
            </a:r>
            <a:r>
              <a:rPr lang="en-US" altLang="zh-CN" b="1" i="1" dirty="0">
                <a:latin typeface="ZztexMono-Italic"/>
              </a:rPr>
              <a:t> -O1 -S </a:t>
            </a:r>
            <a:r>
              <a:rPr lang="en-US" altLang="zh-CN" b="1" i="1" dirty="0" err="1">
                <a:latin typeface="ZztexMono-Italic"/>
              </a:rPr>
              <a:t>code.c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864476" y="362301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编译命令</a:t>
            </a:r>
          </a:p>
        </p:txBody>
      </p:sp>
      <p:sp>
        <p:nvSpPr>
          <p:cNvPr id="8" name="矩形 7"/>
          <p:cNvSpPr/>
          <p:nvPr/>
        </p:nvSpPr>
        <p:spPr>
          <a:xfrm>
            <a:off x="2300846" y="4230589"/>
            <a:ext cx="292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sum:</a:t>
            </a:r>
          </a:p>
          <a:p>
            <a:r>
              <a:rPr lang="en-US" altLang="zh-CN" b="1" dirty="0" err="1">
                <a:latin typeface="ZztexMono-Regular"/>
              </a:rPr>
              <a:t>pushl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ebp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movl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esp</a:t>
            </a:r>
            <a:r>
              <a:rPr lang="en-US" altLang="zh-CN" b="1" dirty="0">
                <a:latin typeface="ZztexMono-Regular"/>
              </a:rPr>
              <a:t>, %</a:t>
            </a:r>
            <a:r>
              <a:rPr lang="en-US" altLang="zh-CN" b="1" dirty="0" err="1">
                <a:latin typeface="ZztexMono-Regular"/>
              </a:rPr>
              <a:t>ebp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movl</a:t>
            </a:r>
            <a:r>
              <a:rPr lang="en-US" altLang="zh-CN" b="1" dirty="0">
                <a:latin typeface="ZztexMono-Regular"/>
              </a:rPr>
              <a:t> 12(%</a:t>
            </a:r>
            <a:r>
              <a:rPr lang="en-US" altLang="zh-CN" b="1" dirty="0" err="1">
                <a:latin typeface="ZztexMono-Regular"/>
              </a:rPr>
              <a:t>ebp</a:t>
            </a:r>
            <a:r>
              <a:rPr lang="en-US" altLang="zh-CN" b="1" dirty="0">
                <a:latin typeface="ZztexMono-Regular"/>
              </a:rPr>
              <a:t>), %</a:t>
            </a:r>
            <a:r>
              <a:rPr lang="en-US" altLang="zh-CN" b="1" dirty="0" err="1">
                <a:latin typeface="ZztexMono-Regular"/>
              </a:rPr>
              <a:t>eax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addl</a:t>
            </a:r>
            <a:r>
              <a:rPr lang="en-US" altLang="zh-CN" b="1" dirty="0">
                <a:latin typeface="ZztexMono-Regular"/>
              </a:rPr>
              <a:t> 8(%</a:t>
            </a:r>
            <a:r>
              <a:rPr lang="en-US" altLang="zh-CN" b="1" dirty="0" err="1">
                <a:latin typeface="ZztexMono-Regular"/>
              </a:rPr>
              <a:t>ebp</a:t>
            </a:r>
            <a:r>
              <a:rPr lang="en-US" altLang="zh-CN" b="1" dirty="0">
                <a:latin typeface="ZztexMono-Regular"/>
              </a:rPr>
              <a:t>), %</a:t>
            </a:r>
            <a:r>
              <a:rPr lang="en-US" altLang="zh-CN" b="1" dirty="0" err="1">
                <a:latin typeface="ZztexMono-Regular"/>
              </a:rPr>
              <a:t>eax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addl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eax</a:t>
            </a:r>
            <a:r>
              <a:rPr lang="en-US" altLang="zh-CN" b="1" dirty="0">
                <a:latin typeface="ZztexMono-Regular"/>
              </a:rPr>
              <a:t>, </a:t>
            </a:r>
            <a:r>
              <a:rPr lang="en-US" altLang="zh-CN" b="1" dirty="0" err="1">
                <a:latin typeface="ZztexMono-Regular"/>
              </a:rPr>
              <a:t>accum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popl</a:t>
            </a:r>
            <a:r>
              <a:rPr lang="en-US" altLang="zh-CN" b="1" dirty="0">
                <a:latin typeface="ZztexMono-Regular"/>
              </a:rPr>
              <a:t> %</a:t>
            </a:r>
            <a:r>
              <a:rPr lang="en-US" altLang="zh-CN" b="1" dirty="0" err="1">
                <a:latin typeface="ZztexMono-Regular"/>
              </a:rPr>
              <a:t>ebp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>
                <a:latin typeface="ZztexMono-Regular"/>
              </a:rPr>
              <a:t>ret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64476" y="433316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汇编程序</a:t>
            </a:r>
          </a:p>
        </p:txBody>
      </p:sp>
      <p:sp>
        <p:nvSpPr>
          <p:cNvPr id="11" name="矩形 10"/>
          <p:cNvSpPr/>
          <p:nvPr/>
        </p:nvSpPr>
        <p:spPr>
          <a:xfrm>
            <a:off x="8048230" y="1146572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unix</a:t>
            </a:r>
            <a:r>
              <a:rPr lang="en-US" altLang="zh-CN" b="1" dirty="0">
                <a:latin typeface="ZztexMono-Regular"/>
              </a:rPr>
              <a:t>&gt; </a:t>
            </a:r>
            <a:r>
              <a:rPr lang="en-US" altLang="zh-CN" b="1" i="1" dirty="0" err="1">
                <a:latin typeface="ZztexMono-Italic"/>
              </a:rPr>
              <a:t>gcc</a:t>
            </a:r>
            <a:r>
              <a:rPr lang="en-US" altLang="zh-CN" b="1" i="1" dirty="0">
                <a:latin typeface="ZztexMono-Italic"/>
              </a:rPr>
              <a:t> -O1 -c </a:t>
            </a:r>
            <a:r>
              <a:rPr lang="en-US" altLang="zh-CN" b="1" i="1" dirty="0" err="1">
                <a:latin typeface="ZztexMono-Italic"/>
              </a:rPr>
              <a:t>code.c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802360" y="114657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编译命令</a:t>
            </a:r>
          </a:p>
        </p:txBody>
      </p:sp>
      <p:sp>
        <p:nvSpPr>
          <p:cNvPr id="13" name="矩形 12"/>
          <p:cNvSpPr/>
          <p:nvPr/>
        </p:nvSpPr>
        <p:spPr>
          <a:xfrm>
            <a:off x="6190016" y="2093859"/>
            <a:ext cx="6035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ZztexMono-Regular"/>
              </a:rPr>
              <a:t>55 89 e5 8b 45 0c 03 45 08 01 05 00 00 00 00 5d c3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802360" y="158064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机器码</a:t>
            </a:r>
          </a:p>
        </p:txBody>
      </p:sp>
      <p:sp>
        <p:nvSpPr>
          <p:cNvPr id="15" name="矩形 14"/>
          <p:cNvSpPr/>
          <p:nvPr/>
        </p:nvSpPr>
        <p:spPr>
          <a:xfrm>
            <a:off x="6190016" y="2976405"/>
            <a:ext cx="595547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unix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&gt; </a:t>
            </a:r>
            <a:r>
              <a:rPr lang="en-US" altLang="zh-CN" b="1" i="1" dirty="0" err="1">
                <a:solidFill>
                  <a:srgbClr val="000000"/>
                </a:solidFill>
                <a:latin typeface="ZztexMono-Italic"/>
              </a:rPr>
              <a:t>objdump</a:t>
            </a:r>
            <a:r>
              <a:rPr lang="en-US" altLang="zh-CN" b="1" i="1" dirty="0">
                <a:solidFill>
                  <a:srgbClr val="000000"/>
                </a:solidFill>
                <a:latin typeface="ZztexMono-Italic"/>
              </a:rPr>
              <a:t> -d </a:t>
            </a:r>
            <a:r>
              <a:rPr lang="en-US" altLang="zh-CN" b="1" i="1" dirty="0" err="1">
                <a:solidFill>
                  <a:srgbClr val="000000"/>
                </a:solidFill>
                <a:latin typeface="ZztexMono-Italic"/>
              </a:rPr>
              <a:t>code.o</a:t>
            </a:r>
            <a:endParaRPr lang="en-US" altLang="zh-CN" b="1" i="1" dirty="0">
              <a:solidFill>
                <a:srgbClr val="000000"/>
              </a:solidFill>
              <a:latin typeface="ZztexMono-Italic"/>
            </a:endParaRPr>
          </a:p>
          <a:p>
            <a:endParaRPr lang="en-US" altLang="zh-CN" sz="2000" b="1" dirty="0">
              <a:solidFill>
                <a:srgbClr val="000000"/>
              </a:solidFill>
              <a:latin typeface="TimesTen-Roman"/>
            </a:endParaRP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Disassembly of function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sum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in binary file 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code.o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00000000 &lt;sum&gt;:</a:t>
            </a: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Offset Bytes          Equivalent assembly language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0: 55 		push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1: 89 e5 		mov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3: 8b 45 0c 		mov 0xc(%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6: 03 45 08 		add 0x8(%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9: 01 05 00 00 00 00 	add %eax,0x0</a:t>
            </a:r>
          </a:p>
          <a:p>
            <a:r>
              <a:rPr lang="da-DK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da-DK" altLang="zh-CN" b="1" dirty="0">
                <a:solidFill>
                  <a:srgbClr val="000000"/>
                </a:solidFill>
                <a:latin typeface="ZztexMono-Regular"/>
              </a:rPr>
              <a:t>f: 5d                 pop %ebp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10: c3                ret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802360" y="266149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反汇编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223510" y="902970"/>
            <a:ext cx="0" cy="545338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012180" y="4469130"/>
            <a:ext cx="2827414" cy="18872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0" name="椭圆 19"/>
          <p:cNvSpPr/>
          <p:nvPr/>
        </p:nvSpPr>
        <p:spPr>
          <a:xfrm>
            <a:off x="6115050" y="2014716"/>
            <a:ext cx="6076949" cy="513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22" name="曲线连接符 21"/>
          <p:cNvCxnSpPr>
            <a:stCxn id="20" idx="2"/>
            <a:endCxn id="19" idx="2"/>
          </p:cNvCxnSpPr>
          <p:nvPr/>
        </p:nvCxnSpPr>
        <p:spPr>
          <a:xfrm rot="10800000" flipV="1">
            <a:off x="6012180" y="2271323"/>
            <a:ext cx="102870" cy="3141417"/>
          </a:xfrm>
          <a:prstGeom prst="curvedConnector3">
            <a:avLst>
              <a:gd name="adj1" fmla="val 322222"/>
            </a:avLst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915328" y="5535788"/>
            <a:ext cx="657422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120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449580" y="555526"/>
            <a:ext cx="11300460" cy="96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b="1" dirty="0"/>
              <a:t>定长数组和变长数组</a:t>
            </a:r>
            <a:endParaRPr lang="en-US" altLang="zh-CN" b="1" dirty="0"/>
          </a:p>
          <a:p>
            <a:pPr lvl="2"/>
            <a:r>
              <a:rPr lang="zh-CN" altLang="en-US" b="1" dirty="0"/>
              <a:t>定长数组</a:t>
            </a:r>
            <a:endParaRPr lang="en-US" altLang="zh-CN" b="1" dirty="0"/>
          </a:p>
          <a:p>
            <a:pPr lvl="2"/>
            <a:r>
              <a:rPr lang="zh-CN" altLang="en-US" b="1" dirty="0"/>
              <a:t>变长数组</a:t>
            </a:r>
            <a:endParaRPr lang="en-US" altLang="zh-CN" b="1" dirty="0"/>
          </a:p>
          <a:p>
            <a:pPr lvl="3"/>
            <a:r>
              <a:rPr lang="en-US" altLang="zh-CN" b="1" dirty="0"/>
              <a:t>ISO C99</a:t>
            </a:r>
            <a:r>
              <a:rPr lang="zh-CN" altLang="en-US" b="1" dirty="0"/>
              <a:t>引入</a:t>
            </a:r>
            <a:endParaRPr lang="en-US" altLang="zh-CN" b="1" dirty="0"/>
          </a:p>
          <a:p>
            <a:pPr lvl="3"/>
            <a:r>
              <a:rPr lang="zh-CN" altLang="en-US" b="1" dirty="0"/>
              <a:t>数组声明</a:t>
            </a:r>
            <a:r>
              <a:rPr lang="en-US" altLang="zh-CN" b="1" dirty="0" err="1"/>
              <a:t>int</a:t>
            </a:r>
            <a:r>
              <a:rPr lang="zh-CN" altLang="en-US" b="1" dirty="0"/>
              <a:t> </a:t>
            </a:r>
            <a:r>
              <a:rPr lang="en-US" altLang="zh-CN" b="1" dirty="0"/>
              <a:t>A[expr1][expr2]</a:t>
            </a:r>
            <a:r>
              <a:rPr lang="zh-CN" altLang="en-US" b="1" dirty="0"/>
              <a:t>可以做为局部变量或函数的参数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3882390" y="9957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#define N 16</a:t>
            </a:r>
          </a:p>
          <a:p>
            <a:r>
              <a:rPr lang="fr-FR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fr-FR" altLang="zh-CN" b="1" dirty="0">
                <a:solidFill>
                  <a:srgbClr val="000000"/>
                </a:solidFill>
                <a:latin typeface="ZztexMono-Regular"/>
              </a:rPr>
              <a:t>typedef int fix_matrix[N][N];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2356485" y="2767748"/>
            <a:ext cx="6096000" cy="9220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sv-SE" altLang="zh-CN" b="1" dirty="0">
                <a:solidFill>
                  <a:srgbClr val="000000"/>
                </a:solidFill>
                <a:latin typeface="ZztexMono-Regular"/>
              </a:rPr>
              <a:t>int var_ele(int n, int A[n][n], int i, int j)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       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A[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][j];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213860" y="3897494"/>
            <a:ext cx="753618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n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+8, A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+12,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+16, j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+20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sall $2, %eax 		            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Compute 4*n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movl %eax, %edx 		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Copy 4*n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imull 16(%ebp), %edx 	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Compute 4*n*i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20(%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j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sall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$2,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           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Compute 4*j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Compute </a:t>
            </a:r>
            <a:r>
              <a:rPr lang="en-US" altLang="zh-CN" b="1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b="1" dirty="0">
                <a:solidFill>
                  <a:srgbClr val="00AEF0"/>
                </a:solidFill>
                <a:latin typeface="TimesTen-Roman"/>
              </a:rPr>
              <a:t>4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j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Read from </a:t>
            </a:r>
            <a:r>
              <a:rPr lang="en-US" altLang="zh-CN" b="1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b="1" dirty="0">
                <a:solidFill>
                  <a:srgbClr val="00AEF0"/>
                </a:solidFill>
                <a:latin typeface="TimesTen-Roman"/>
              </a:rPr>
              <a:t>4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(n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b="1" i="1" dirty="0" err="1">
                <a:solidFill>
                  <a:srgbClr val="00AEF0"/>
                </a:solidFill>
                <a:latin typeface="MTMIZ"/>
              </a:rPr>
              <a:t>i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b="1" i="1" dirty="0">
                <a:solidFill>
                  <a:srgbClr val="00AEF0"/>
                </a:solidFill>
                <a:latin typeface="MTMIZ"/>
              </a:rPr>
              <a:t>j)</a:t>
            </a:r>
            <a:endParaRPr lang="zh-CN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644265"/>
            <a:ext cx="3691890" cy="321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121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518160" y="560070"/>
            <a:ext cx="11300460" cy="102806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3.9</a:t>
            </a:r>
            <a:r>
              <a:rPr lang="zh-CN" altLang="en-US" b="1" dirty="0"/>
              <a:t> 结构</a:t>
            </a:r>
            <a:endParaRPr lang="en-US" altLang="zh-CN" b="1" dirty="0"/>
          </a:p>
          <a:p>
            <a:pPr lvl="1"/>
            <a:r>
              <a:rPr lang="zh-CN" altLang="en-US" b="1" dirty="0"/>
              <a:t>将不同类型的多个对象聚合到一个数据对象中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036320" y="1717675"/>
            <a:ext cx="21151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struct</a:t>
            </a:r>
            <a:r>
              <a:rPr lang="en-US" altLang="zh-CN" b="1" dirty="0">
                <a:latin typeface="ZztexMono-Regular"/>
              </a:rPr>
              <a:t> rec {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</a:t>
            </a:r>
            <a:r>
              <a:rPr lang="en-US" altLang="zh-CN" b="1" dirty="0" err="1">
                <a:latin typeface="ZztexMono-Regular"/>
              </a:rPr>
              <a:t>i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j;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a[2];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*p;</a:t>
            </a:r>
          </a:p>
          <a:p>
            <a:r>
              <a:rPr lang="en-US" altLang="zh-CN" b="1" dirty="0">
                <a:latin typeface="ZztexMono-Regular"/>
              </a:rPr>
              <a:t>}r;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891915" y="2870369"/>
            <a:ext cx="74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   X</a:t>
            </a:r>
            <a:r>
              <a:rPr lang="en-US" altLang="zh-CN" b="1" baseline="-25000" dirty="0"/>
              <a:t>R</a:t>
            </a:r>
            <a:endParaRPr lang="zh-CN" altLang="en-US" b="1" baseline="-25000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338320" y="2442210"/>
            <a:ext cx="296545" cy="42799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36320" y="3470910"/>
            <a:ext cx="7809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</a:p>
          <a:p>
            <a:r>
              <a:rPr lang="en-US" altLang="zh-CN" b="1" dirty="0"/>
              <a:t>r-&gt;p = &amp;r-&gt;a[r-&gt;i + r-&gt;j];  //compute the addr of </a:t>
            </a:r>
            <a:r>
              <a:rPr lang="en-US" altLang="zh-CN" b="1" dirty="0">
                <a:sym typeface="+mn-ea"/>
              </a:rPr>
              <a:t>r-&gt;a[r-&gt;i + r-&gt;j]  </a:t>
            </a:r>
          </a:p>
          <a:p>
            <a:endParaRPr lang="en-US" altLang="zh-CN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4338320" y="1717675"/>
            <a:ext cx="1179195" cy="704215"/>
            <a:chOff x="6832" y="2705"/>
            <a:chExt cx="1857" cy="1109"/>
          </a:xfrm>
        </p:grpSpPr>
        <p:sp>
          <p:nvSpPr>
            <p:cNvPr id="12" name="Rectangle 11"/>
            <p:cNvSpPr/>
            <p:nvPr/>
          </p:nvSpPr>
          <p:spPr>
            <a:xfrm>
              <a:off x="7299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文本框 5"/>
            <p:cNvSpPr txBox="1"/>
            <p:nvPr/>
          </p:nvSpPr>
          <p:spPr>
            <a:xfrm>
              <a:off x="6832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0</a:t>
              </a:r>
              <a:endParaRPr lang="zh-CN" altLang="en-US" b="1" dirty="0"/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7528" y="323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i</a:t>
              </a:r>
              <a:endParaRPr lang="zh-CN" alt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15255" y="1717675"/>
            <a:ext cx="1179830" cy="704215"/>
            <a:chOff x="6832" y="2705"/>
            <a:chExt cx="1858" cy="1109"/>
          </a:xfrm>
        </p:grpSpPr>
        <p:sp>
          <p:nvSpPr>
            <p:cNvPr id="17" name="Rectangle 16"/>
            <p:cNvSpPr/>
            <p:nvPr/>
          </p:nvSpPr>
          <p:spPr>
            <a:xfrm>
              <a:off x="7299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文本框 5"/>
            <p:cNvSpPr txBox="1"/>
            <p:nvPr/>
          </p:nvSpPr>
          <p:spPr>
            <a:xfrm>
              <a:off x="6832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4</a:t>
              </a:r>
              <a:endParaRPr lang="zh-CN" altLang="en-US" b="1" dirty="0"/>
            </a:p>
          </p:txBody>
        </p:sp>
        <p:sp>
          <p:nvSpPr>
            <p:cNvPr id="19" name="文本框 5"/>
            <p:cNvSpPr txBox="1"/>
            <p:nvPr/>
          </p:nvSpPr>
          <p:spPr>
            <a:xfrm>
              <a:off x="7544" y="323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j</a:t>
              </a:r>
              <a:endParaRPr lang="zh-CN" alt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02350" y="1717675"/>
            <a:ext cx="2057400" cy="704215"/>
            <a:chOff x="9594" y="2705"/>
            <a:chExt cx="3240" cy="1109"/>
          </a:xfrm>
        </p:grpSpPr>
        <p:sp>
          <p:nvSpPr>
            <p:cNvPr id="21" name="Rectangle 20"/>
            <p:cNvSpPr/>
            <p:nvPr/>
          </p:nvSpPr>
          <p:spPr>
            <a:xfrm>
              <a:off x="10061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文本框 5"/>
            <p:cNvSpPr txBox="1"/>
            <p:nvPr/>
          </p:nvSpPr>
          <p:spPr>
            <a:xfrm>
              <a:off x="9594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8</a:t>
              </a:r>
              <a:endParaRPr lang="zh-CN" altLang="en-US" b="1" dirty="0"/>
            </a:p>
          </p:txBody>
        </p:sp>
        <p:sp>
          <p:nvSpPr>
            <p:cNvPr id="23" name="文本框 5"/>
            <p:cNvSpPr txBox="1"/>
            <p:nvPr/>
          </p:nvSpPr>
          <p:spPr>
            <a:xfrm>
              <a:off x="10114" y="3234"/>
              <a:ext cx="12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a[0]</a:t>
              </a:r>
              <a:endParaRPr lang="zh-CN" altLang="en-US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444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文本框 5"/>
            <p:cNvSpPr txBox="1"/>
            <p:nvPr/>
          </p:nvSpPr>
          <p:spPr>
            <a:xfrm>
              <a:off x="11497" y="3234"/>
              <a:ext cx="12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a[1]</a:t>
              </a:r>
              <a:endParaRPr lang="zh-CN" altLang="en-US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872730" y="1717675"/>
            <a:ext cx="2346960" cy="693420"/>
            <a:chOff x="12398" y="2705"/>
            <a:chExt cx="3696" cy="1092"/>
          </a:xfrm>
        </p:grpSpPr>
        <p:sp>
          <p:nvSpPr>
            <p:cNvPr id="28" name="Rectangle 27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16</a:t>
              </a:r>
              <a:endParaRPr lang="zh-CN" altLang="en-US" b="1" dirty="0"/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p</a:t>
              </a:r>
              <a:endParaRPr lang="zh-CN" altLang="en-US" b="1" dirty="0"/>
            </a:p>
          </p:txBody>
        </p:sp>
        <p:sp>
          <p:nvSpPr>
            <p:cNvPr id="31" name="文本框 5"/>
            <p:cNvSpPr txBox="1"/>
            <p:nvPr/>
          </p:nvSpPr>
          <p:spPr>
            <a:xfrm>
              <a:off x="15160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24</a:t>
              </a:r>
              <a:endParaRPr lang="zh-CN" altLang="en-US" b="1" dirty="0"/>
            </a:p>
          </p:txBody>
        </p:sp>
      </p:grpSp>
      <p:sp>
        <p:nvSpPr>
          <p:cNvPr id="33" name="文本框 5"/>
          <p:cNvSpPr txBox="1"/>
          <p:nvPr/>
        </p:nvSpPr>
        <p:spPr>
          <a:xfrm>
            <a:off x="1036320" y="4116070"/>
            <a:ext cx="580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Suppose &amp;r = X</a:t>
            </a:r>
            <a:r>
              <a:rPr lang="en-US" altLang="zh-CN" b="1" baseline="-25000" dirty="0"/>
              <a:t>R</a:t>
            </a:r>
            <a:r>
              <a:rPr lang="en-US" altLang="zh-CN" b="1" dirty="0"/>
              <a:t> and X</a:t>
            </a:r>
            <a:r>
              <a:rPr lang="en-US" altLang="zh-CN" b="1" baseline="-25000" dirty="0"/>
              <a:t>R</a:t>
            </a:r>
            <a:r>
              <a:rPr lang="en-US" altLang="zh-CN" b="1" dirty="0"/>
              <a:t> is in %rdi</a:t>
            </a:r>
          </a:p>
        </p:txBody>
      </p:sp>
      <p:sp>
        <p:nvSpPr>
          <p:cNvPr id="34" name="文本框 5"/>
          <p:cNvSpPr txBox="1"/>
          <p:nvPr/>
        </p:nvSpPr>
        <p:spPr>
          <a:xfrm>
            <a:off x="1036320" y="4491355"/>
            <a:ext cx="8663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    movl    4(%rdi), %eax               //Get r-&gt;j</a:t>
            </a:r>
          </a:p>
        </p:txBody>
      </p:sp>
      <p:sp>
        <p:nvSpPr>
          <p:cNvPr id="35" name="文本框 5"/>
          <p:cNvSpPr txBox="1"/>
          <p:nvPr/>
        </p:nvSpPr>
        <p:spPr>
          <a:xfrm>
            <a:off x="1036320" y="4859655"/>
            <a:ext cx="8185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    addl    (%rdi), %eax                  //Add r-&gt;i</a:t>
            </a:r>
          </a:p>
        </p:txBody>
      </p:sp>
      <p:sp>
        <p:nvSpPr>
          <p:cNvPr id="36" name="文本框 5"/>
          <p:cNvSpPr txBox="1"/>
          <p:nvPr/>
        </p:nvSpPr>
        <p:spPr>
          <a:xfrm>
            <a:off x="1036320" y="5220970"/>
            <a:ext cx="877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    cltq                                             //Extend to 8 bytes</a:t>
            </a:r>
          </a:p>
        </p:txBody>
      </p:sp>
      <p:sp>
        <p:nvSpPr>
          <p:cNvPr id="37" name="文本框 5"/>
          <p:cNvSpPr txBox="1"/>
          <p:nvPr/>
        </p:nvSpPr>
        <p:spPr>
          <a:xfrm>
            <a:off x="1036320" y="5553075"/>
            <a:ext cx="979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    leaq    8(%rdi,%rax,4), %rax    //Compute </a:t>
            </a:r>
            <a:r>
              <a:rPr lang="en-US" altLang="zh-CN" b="1" dirty="0">
                <a:sym typeface="+mn-ea"/>
              </a:rPr>
              <a:t>&amp;r-&gt;a[r-&gt;i + r-&gt;j]</a:t>
            </a:r>
            <a:endParaRPr lang="en-US" altLang="zh-CN" b="1" dirty="0"/>
          </a:p>
        </p:txBody>
      </p:sp>
      <p:sp>
        <p:nvSpPr>
          <p:cNvPr id="38" name="文本框 5"/>
          <p:cNvSpPr txBox="1"/>
          <p:nvPr/>
        </p:nvSpPr>
        <p:spPr>
          <a:xfrm>
            <a:off x="1036320" y="5880100"/>
            <a:ext cx="979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    movq  %rax, 16(%rdi)               //Store in r-&gt;p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F1D139-6E0A-2C37-1E7A-C69B7551A429}"/>
              </a:ext>
            </a:extLst>
          </p:cNvPr>
          <p:cNvSpPr txBox="1"/>
          <p:nvPr/>
        </p:nvSpPr>
        <p:spPr>
          <a:xfrm>
            <a:off x="6432550" y="3143885"/>
            <a:ext cx="296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 </a:t>
            </a:r>
            <a:r>
              <a:rPr lang="en-US" altLang="zh-CN" dirty="0"/>
              <a:t>p= &amp; a[</a:t>
            </a:r>
            <a:r>
              <a:rPr lang="en-US" altLang="zh-CN" dirty="0" err="1"/>
              <a:t>i+j</a:t>
            </a:r>
            <a:r>
              <a:rPr lang="en-US" altLang="zh-CN" dirty="0"/>
              <a:t>]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122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518160" y="560070"/>
            <a:ext cx="1096899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3.9</a:t>
            </a:r>
            <a:r>
              <a:rPr lang="zh-CN" altLang="en-US" b="1" dirty="0"/>
              <a:t> 数据对齐</a:t>
            </a:r>
            <a:endParaRPr lang="en-US" altLang="zh-CN" b="1" dirty="0"/>
          </a:p>
          <a:p>
            <a:pPr lvl="1"/>
            <a:r>
              <a:rPr lang="zh-CN" altLang="en-US" b="1" dirty="0"/>
              <a:t>数据对齐可能会浪费存储空间，但通常会提升性能</a:t>
            </a:r>
            <a:endParaRPr lang="en-US" altLang="zh-CN" b="1" dirty="0"/>
          </a:p>
          <a:p>
            <a:pPr lvl="1"/>
            <a:r>
              <a:rPr lang="zh-CN" altLang="en-US" b="1" dirty="0"/>
              <a:t>在汇编语言中使用</a:t>
            </a:r>
            <a:r>
              <a:rPr lang="en-US" altLang="zh-CN" b="1" dirty="0"/>
              <a:t>.align</a:t>
            </a:r>
            <a:r>
              <a:rPr lang="zh-CN" altLang="en-US" b="1" dirty="0"/>
              <a:t>关键字</a:t>
            </a:r>
            <a:r>
              <a:rPr lang="en-US" altLang="zh-CN" b="1" dirty="0"/>
              <a:t>——</a:t>
            </a:r>
            <a:r>
              <a:rPr lang="zh-CN" altLang="en-US" b="1" dirty="0"/>
              <a:t>例如“</a:t>
            </a:r>
            <a:r>
              <a:rPr lang="en-US" altLang="zh-CN" b="1" dirty="0"/>
              <a:t>.align 8</a:t>
            </a:r>
            <a:r>
              <a:rPr lang="zh-CN" altLang="en-US" b="1" dirty="0"/>
              <a:t>”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925830" y="2594610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</a:p>
        </p:txBody>
      </p:sp>
      <p:sp>
        <p:nvSpPr>
          <p:cNvPr id="5" name="矩形 4"/>
          <p:cNvSpPr/>
          <p:nvPr/>
        </p:nvSpPr>
        <p:spPr>
          <a:xfrm>
            <a:off x="1744980" y="2594610"/>
            <a:ext cx="22783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struct</a:t>
            </a:r>
            <a:r>
              <a:rPr lang="en-US" altLang="zh-CN" b="1" dirty="0">
                <a:latin typeface="ZztexMono-Regular"/>
              </a:rPr>
              <a:t> S1 {</a:t>
            </a:r>
          </a:p>
          <a:p>
            <a:r>
              <a:rPr lang="zh-CN" altLang="en-US" b="1" dirty="0">
                <a:latin typeface="ZztexMono-Regular"/>
              </a:rPr>
              <a:t>    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</a:t>
            </a:r>
            <a:r>
              <a:rPr lang="en-US" altLang="zh-CN" b="1" dirty="0" err="1">
                <a:latin typeface="ZztexMono-Regular"/>
              </a:rPr>
              <a:t>i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zh-CN" altLang="en-US" b="1" dirty="0">
                <a:latin typeface="ZztexMono-Regular"/>
              </a:rPr>
              <a:t>    </a:t>
            </a:r>
            <a:r>
              <a:rPr lang="en-US" altLang="zh-CN" b="1" dirty="0">
                <a:latin typeface="ZztexMono-Regular"/>
              </a:rPr>
              <a:t>char c;</a:t>
            </a:r>
          </a:p>
          <a:p>
            <a:r>
              <a:rPr lang="zh-CN" altLang="en-US" b="1" dirty="0">
                <a:latin typeface="ZztexMono-Regular"/>
              </a:rPr>
              <a:t>    </a:t>
            </a:r>
            <a:r>
              <a:rPr lang="en-US" altLang="zh-CN" b="1" dirty="0" err="1">
                <a:latin typeface="ZztexMono-Regular"/>
              </a:rPr>
              <a:t>int</a:t>
            </a:r>
            <a:r>
              <a:rPr lang="en-US" altLang="zh-CN" b="1" dirty="0">
                <a:latin typeface="ZztexMono-Regular"/>
              </a:rPr>
              <a:t> j;</a:t>
            </a:r>
          </a:p>
          <a:p>
            <a:r>
              <a:rPr lang="en-US" altLang="zh-CN" b="1" dirty="0">
                <a:latin typeface="ZztexMono-Regular"/>
              </a:rPr>
              <a:t>};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2401729"/>
            <a:ext cx="4231312" cy="868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368199"/>
            <a:ext cx="5393730" cy="896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37710" y="2719903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未对齐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37710" y="3564493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对齐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123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14" y="549784"/>
            <a:ext cx="7231677" cy="58065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427" y="3641090"/>
            <a:ext cx="4881924" cy="241814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124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14" y="549784"/>
            <a:ext cx="7231677" cy="58065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427" y="3641090"/>
            <a:ext cx="4881924" cy="241814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250690" y="1102360"/>
            <a:ext cx="1179830" cy="704215"/>
            <a:chOff x="6832" y="2705"/>
            <a:chExt cx="1858" cy="1109"/>
          </a:xfrm>
        </p:grpSpPr>
        <p:sp>
          <p:nvSpPr>
            <p:cNvPr id="12" name="Rectangle 11"/>
            <p:cNvSpPr/>
            <p:nvPr/>
          </p:nvSpPr>
          <p:spPr>
            <a:xfrm>
              <a:off x="7299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文本框 5"/>
            <p:cNvSpPr txBox="1"/>
            <p:nvPr/>
          </p:nvSpPr>
          <p:spPr>
            <a:xfrm>
              <a:off x="6832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8</a:t>
              </a:r>
              <a:endParaRPr lang="zh-CN" altLang="en-US" b="1" dirty="0"/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7528" y="323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x</a:t>
              </a:r>
              <a:endParaRPr lang="zh-CN" alt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27625" y="1102360"/>
            <a:ext cx="1179830" cy="704215"/>
            <a:chOff x="6832" y="2705"/>
            <a:chExt cx="1858" cy="1109"/>
          </a:xfrm>
        </p:grpSpPr>
        <p:sp>
          <p:nvSpPr>
            <p:cNvPr id="17" name="Rectangle 16"/>
            <p:cNvSpPr/>
            <p:nvPr/>
          </p:nvSpPr>
          <p:spPr>
            <a:xfrm>
              <a:off x="7299" y="3222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文本框 5"/>
            <p:cNvSpPr txBox="1"/>
            <p:nvPr/>
          </p:nvSpPr>
          <p:spPr>
            <a:xfrm>
              <a:off x="6832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12</a:t>
              </a:r>
              <a:endParaRPr lang="zh-CN" altLang="en-US" b="1" dirty="0"/>
            </a:p>
          </p:txBody>
        </p:sp>
        <p:sp>
          <p:nvSpPr>
            <p:cNvPr id="19" name="文本框 5"/>
            <p:cNvSpPr txBox="1"/>
            <p:nvPr/>
          </p:nvSpPr>
          <p:spPr>
            <a:xfrm>
              <a:off x="7544" y="323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y</a:t>
              </a:r>
              <a:endParaRPr lang="zh-CN" altLang="en-US" b="1" dirty="0"/>
            </a:p>
          </p:txBody>
        </p:sp>
      </p:grpSp>
      <p:sp>
        <p:nvSpPr>
          <p:cNvPr id="22" name="文本框 5"/>
          <p:cNvSpPr txBox="1"/>
          <p:nvPr/>
        </p:nvSpPr>
        <p:spPr>
          <a:xfrm>
            <a:off x="6014720" y="110236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 16</a:t>
            </a:r>
            <a:endParaRPr lang="zh-CN" altLang="en-US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498725" y="1102360"/>
            <a:ext cx="2043430" cy="693420"/>
            <a:chOff x="12398" y="2705"/>
            <a:chExt cx="3218" cy="1092"/>
          </a:xfrm>
        </p:grpSpPr>
        <p:sp>
          <p:nvSpPr>
            <p:cNvPr id="28" name="Rectangle 27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0</a:t>
              </a:r>
              <a:endParaRPr lang="zh-CN" altLang="en-US" b="1" dirty="0"/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p</a:t>
              </a:r>
              <a:endParaRPr lang="zh-CN" altLang="en-US" b="1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6309360" y="1428750"/>
            <a:ext cx="1746885" cy="36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5"/>
          <p:cNvSpPr txBox="1"/>
          <p:nvPr/>
        </p:nvSpPr>
        <p:spPr>
          <a:xfrm>
            <a:off x="7752080" y="110871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 24</a:t>
            </a:r>
            <a:endParaRPr lang="zh-CN" altLang="en-US" b="1" dirty="0"/>
          </a:p>
        </p:txBody>
      </p:sp>
      <p:sp>
        <p:nvSpPr>
          <p:cNvPr id="9" name="文本框 5"/>
          <p:cNvSpPr txBox="1"/>
          <p:nvPr/>
        </p:nvSpPr>
        <p:spPr>
          <a:xfrm>
            <a:off x="6737350" y="1425575"/>
            <a:ext cx="1024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 next</a:t>
            </a:r>
            <a:endParaRPr lang="zh-CN" altLang="en-US" b="1" dirty="0"/>
          </a:p>
        </p:txBody>
      </p:sp>
      <p:sp>
        <p:nvSpPr>
          <p:cNvPr id="13" name="文本框 5"/>
          <p:cNvSpPr txBox="1"/>
          <p:nvPr/>
        </p:nvSpPr>
        <p:spPr>
          <a:xfrm>
            <a:off x="5265420" y="187833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</a:t>
            </a:r>
            <a:endParaRPr lang="zh-CN" altLang="en-US" b="1" dirty="0"/>
          </a:p>
        </p:txBody>
      </p:sp>
      <p:sp>
        <p:nvSpPr>
          <p:cNvPr id="20" name="Right Brace 19"/>
          <p:cNvSpPr/>
          <p:nvPr/>
        </p:nvSpPr>
        <p:spPr>
          <a:xfrm rot="5400000">
            <a:off x="5358130" y="1014095"/>
            <a:ext cx="124460" cy="17462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8007985" y="4269105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//Get sp-&gt;s.y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8007985" y="4507865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//sp-&gt;s.x = </a:t>
            </a:r>
            <a:r>
              <a:rPr lang="en-US" altLang="zh-CN" sz="1500" b="1">
                <a:solidFill>
                  <a:srgbClr val="FF0000"/>
                </a:solidFill>
                <a:sym typeface="+mn-ea"/>
              </a:rPr>
              <a:t>sp-&gt;s.y;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007985" y="4740275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//%rax = &amp;(sp-&gt;s.x);</a:t>
            </a:r>
            <a:r>
              <a:rPr lang="en-US" altLang="zh-CN" sz="1500" b="1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8007985" y="4970780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//sp-&gt;p = &amp;(sp-&gt;s.x);</a:t>
            </a:r>
            <a:r>
              <a:rPr lang="en-US" altLang="zh-CN" sz="1500" b="1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8007985" y="5191125"/>
            <a:ext cx="410591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//sp-&gt;next = sp;</a:t>
            </a:r>
            <a:r>
              <a:rPr lang="en-US" altLang="zh-CN" sz="1500" b="1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1710690" y="3580130"/>
            <a:ext cx="192849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sp-&gt;s.y;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1710690" y="3788410"/>
            <a:ext cx="192849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&amp;(sp-&gt;s.x);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1710690" y="4008120"/>
            <a:ext cx="192849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sp; 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1492250" y="4760595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0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1492250" y="5001260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8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1441450" y="5241925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12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1441450" y="5472430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16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3091815" y="5794375"/>
            <a:ext cx="72009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>
                <a:solidFill>
                  <a:srgbClr val="FF0000"/>
                </a:solidFill>
                <a:sym typeface="+mn-ea"/>
              </a:rPr>
              <a:t>24</a:t>
            </a:r>
            <a:endParaRPr lang="en-US" altLang="zh-CN" sz="15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7" grpId="0" animBg="1"/>
      <p:bldP spid="8" grpId="0"/>
      <p:bldP spid="9" grpId="0"/>
      <p:bldP spid="13" grpId="0"/>
      <p:bldP spid="20" grpId="0" animBg="1"/>
      <p:bldP spid="27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125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" y="638810"/>
            <a:ext cx="10681598" cy="535432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126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" y="638810"/>
            <a:ext cx="10681598" cy="535432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333625" y="1602740"/>
            <a:ext cx="2043430" cy="693420"/>
            <a:chOff x="12398" y="2705"/>
            <a:chExt cx="3218" cy="1092"/>
          </a:xfrm>
        </p:grpSpPr>
        <p:sp>
          <p:nvSpPr>
            <p:cNvPr id="28" name="Rectangle 27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0</a:t>
              </a:r>
              <a:endParaRPr lang="zh-CN" altLang="en-US" b="1" dirty="0"/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a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77335" y="1602740"/>
            <a:ext cx="767715" cy="695325"/>
            <a:chOff x="6421" y="2524"/>
            <a:chExt cx="1209" cy="1095"/>
          </a:xfrm>
        </p:grpSpPr>
        <p:sp>
          <p:nvSpPr>
            <p:cNvPr id="12" name="Rectangle 11"/>
            <p:cNvSpPr/>
            <p:nvPr/>
          </p:nvSpPr>
          <p:spPr>
            <a:xfrm>
              <a:off x="6888" y="3041"/>
              <a:ext cx="742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文本框 5"/>
            <p:cNvSpPr txBox="1"/>
            <p:nvPr/>
          </p:nvSpPr>
          <p:spPr>
            <a:xfrm>
              <a:off x="6421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8</a:t>
              </a:r>
              <a:endParaRPr lang="zh-CN" altLang="en-US" b="1" dirty="0"/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7025" y="2603"/>
              <a:ext cx="48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b</a:t>
              </a:r>
              <a:endParaRPr lang="zh-CN" altLang="en-US" b="1" dirty="0"/>
            </a:p>
          </p:txBody>
        </p:sp>
      </p:grpSp>
      <p:sp>
        <p:nvSpPr>
          <p:cNvPr id="4" name="文本框 5"/>
          <p:cNvSpPr txBox="1"/>
          <p:nvPr/>
        </p:nvSpPr>
        <p:spPr>
          <a:xfrm>
            <a:off x="4496435" y="160274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 10</a:t>
            </a:r>
            <a:endParaRPr lang="zh-CN" altLang="en-US" b="1" dirty="0"/>
          </a:p>
        </p:txBody>
      </p:sp>
      <p:grpSp>
        <p:nvGrpSpPr>
          <p:cNvPr id="58" name="Group 57"/>
          <p:cNvGrpSpPr/>
          <p:nvPr/>
        </p:nvGrpSpPr>
        <p:grpSpPr>
          <a:xfrm>
            <a:off x="5862320" y="1602740"/>
            <a:ext cx="2090420" cy="704215"/>
            <a:chOff x="9232" y="2524"/>
            <a:chExt cx="3292" cy="1109"/>
          </a:xfrm>
        </p:grpSpPr>
        <p:sp>
          <p:nvSpPr>
            <p:cNvPr id="7" name="Rectangle 6"/>
            <p:cNvSpPr/>
            <p:nvPr/>
          </p:nvSpPr>
          <p:spPr>
            <a:xfrm>
              <a:off x="9774" y="304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本框 5"/>
            <p:cNvSpPr txBox="1"/>
            <p:nvPr/>
          </p:nvSpPr>
          <p:spPr>
            <a:xfrm>
              <a:off x="923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16</a:t>
              </a:r>
              <a:endParaRPr lang="zh-CN" altLang="en-US" b="1" dirty="0"/>
            </a:p>
          </p:txBody>
        </p:sp>
        <p:sp>
          <p:nvSpPr>
            <p:cNvPr id="9" name="文本框 5"/>
            <p:cNvSpPr txBox="1"/>
            <p:nvPr/>
          </p:nvSpPr>
          <p:spPr>
            <a:xfrm>
              <a:off x="10682" y="3053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43145" y="1906905"/>
            <a:ext cx="1361440" cy="389255"/>
            <a:chOff x="10554" y="3574"/>
            <a:chExt cx="2144" cy="613"/>
          </a:xfrm>
        </p:grpSpPr>
        <p:sp>
          <p:nvSpPr>
            <p:cNvPr id="11" name="Rectangle 10"/>
            <p:cNvSpPr/>
            <p:nvPr/>
          </p:nvSpPr>
          <p:spPr>
            <a:xfrm>
              <a:off x="10554" y="3613"/>
              <a:ext cx="2145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文本框 5"/>
            <p:cNvSpPr txBox="1"/>
            <p:nvPr/>
          </p:nvSpPr>
          <p:spPr>
            <a:xfrm>
              <a:off x="10999" y="3574"/>
              <a:ext cx="12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pad</a:t>
              </a:r>
            </a:p>
          </p:txBody>
        </p:sp>
      </p:grpSp>
      <p:sp>
        <p:nvSpPr>
          <p:cNvPr id="21" name="文本框 5"/>
          <p:cNvSpPr txBox="1"/>
          <p:nvPr/>
        </p:nvSpPr>
        <p:spPr>
          <a:xfrm>
            <a:off x="8103235" y="160274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25</a:t>
            </a:r>
            <a:endParaRPr lang="zh-CN" altLang="en-US" b="1" dirty="0"/>
          </a:p>
        </p:txBody>
      </p:sp>
      <p:grpSp>
        <p:nvGrpSpPr>
          <p:cNvPr id="59" name="Group 58"/>
          <p:cNvGrpSpPr/>
          <p:nvPr/>
        </p:nvGrpSpPr>
        <p:grpSpPr>
          <a:xfrm>
            <a:off x="7748270" y="1602740"/>
            <a:ext cx="593090" cy="695960"/>
            <a:chOff x="12202" y="2524"/>
            <a:chExt cx="934" cy="1096"/>
          </a:xfrm>
        </p:grpSpPr>
        <p:sp>
          <p:nvSpPr>
            <p:cNvPr id="16" name="文本框 5"/>
            <p:cNvSpPr txBox="1"/>
            <p:nvPr/>
          </p:nvSpPr>
          <p:spPr>
            <a:xfrm>
              <a:off x="1220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24</a:t>
              </a:r>
              <a:endParaRPr lang="zh-CN" altLang="en-US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527" y="3041"/>
              <a:ext cx="490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5"/>
            <p:cNvSpPr txBox="1"/>
            <p:nvPr/>
          </p:nvSpPr>
          <p:spPr>
            <a:xfrm>
              <a:off x="12625" y="2604"/>
              <a:ext cx="31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d</a:t>
              </a:r>
              <a:endParaRPr lang="zh-CN" altLang="en-US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196580" y="1898650"/>
            <a:ext cx="778510" cy="397510"/>
            <a:chOff x="11046" y="4563"/>
            <a:chExt cx="1226" cy="626"/>
          </a:xfrm>
        </p:grpSpPr>
        <p:sp>
          <p:nvSpPr>
            <p:cNvPr id="23" name="Rectangle 22"/>
            <p:cNvSpPr/>
            <p:nvPr/>
          </p:nvSpPr>
          <p:spPr>
            <a:xfrm>
              <a:off x="11158" y="4615"/>
              <a:ext cx="1105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文本框 5"/>
            <p:cNvSpPr txBox="1"/>
            <p:nvPr/>
          </p:nvSpPr>
          <p:spPr>
            <a:xfrm>
              <a:off x="11046" y="4563"/>
              <a:ext cx="12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pad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732520" y="1602740"/>
            <a:ext cx="1128395" cy="704215"/>
            <a:chOff x="13752" y="2524"/>
            <a:chExt cx="1777" cy="1109"/>
          </a:xfrm>
        </p:grpSpPr>
        <p:sp>
          <p:nvSpPr>
            <p:cNvPr id="26" name="文本框 5"/>
            <p:cNvSpPr txBox="1"/>
            <p:nvPr/>
          </p:nvSpPr>
          <p:spPr>
            <a:xfrm>
              <a:off x="1375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28</a:t>
              </a:r>
              <a:endParaRPr lang="zh-CN" altLang="en-US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139" y="3041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文本框 5"/>
            <p:cNvSpPr txBox="1"/>
            <p:nvPr/>
          </p:nvSpPr>
          <p:spPr>
            <a:xfrm>
              <a:off x="14368" y="3053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e</a:t>
              </a:r>
              <a:endParaRPr lang="zh-CN" alt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634220" y="1602740"/>
            <a:ext cx="593090" cy="705485"/>
            <a:chOff x="15172" y="2524"/>
            <a:chExt cx="934" cy="1111"/>
          </a:xfrm>
        </p:grpSpPr>
        <p:sp>
          <p:nvSpPr>
            <p:cNvPr id="35" name="文本框 5"/>
            <p:cNvSpPr txBox="1"/>
            <p:nvPr/>
          </p:nvSpPr>
          <p:spPr>
            <a:xfrm>
              <a:off x="1517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32</a:t>
              </a:r>
              <a:endParaRPr lang="zh-CN" altLang="en-US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5529" y="2619"/>
              <a:ext cx="490" cy="1016"/>
              <a:chOff x="12747" y="4522"/>
              <a:chExt cx="490" cy="1016"/>
            </a:xfrm>
          </p:grpSpPr>
          <p:sp>
            <p:nvSpPr>
              <p:cNvPr id="36" name="文本框 5"/>
              <p:cNvSpPr txBox="1"/>
              <p:nvPr/>
            </p:nvSpPr>
            <p:spPr>
              <a:xfrm>
                <a:off x="12838" y="4522"/>
                <a:ext cx="358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  f</a:t>
                </a:r>
                <a:endParaRPr lang="zh-CN" altLang="en-US" b="1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2747" y="4944"/>
                <a:ext cx="490" cy="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文本框 5"/>
          <p:cNvSpPr txBox="1"/>
          <p:nvPr/>
        </p:nvSpPr>
        <p:spPr>
          <a:xfrm>
            <a:off x="9994265" y="159639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33</a:t>
            </a:r>
            <a:endParaRPr lang="zh-CN" altLang="en-US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10175875" y="1907540"/>
            <a:ext cx="1746250" cy="384810"/>
            <a:chOff x="15593" y="4362"/>
            <a:chExt cx="2750" cy="606"/>
          </a:xfrm>
        </p:grpSpPr>
        <p:sp>
          <p:nvSpPr>
            <p:cNvPr id="40" name="Rectangle 39"/>
            <p:cNvSpPr/>
            <p:nvPr/>
          </p:nvSpPr>
          <p:spPr>
            <a:xfrm>
              <a:off x="15593" y="4394"/>
              <a:ext cx="2751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文本框 5"/>
            <p:cNvSpPr txBox="1"/>
            <p:nvPr/>
          </p:nvSpPr>
          <p:spPr>
            <a:xfrm>
              <a:off x="16261" y="4362"/>
              <a:ext cx="13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pad</a:t>
              </a:r>
            </a:p>
          </p:txBody>
        </p:sp>
      </p:grpSp>
      <p:sp>
        <p:nvSpPr>
          <p:cNvPr id="43" name="文本框 5"/>
          <p:cNvSpPr txBox="1"/>
          <p:nvPr/>
        </p:nvSpPr>
        <p:spPr>
          <a:xfrm>
            <a:off x="11642090" y="160274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2333625" y="2308225"/>
            <a:ext cx="2043430" cy="693420"/>
            <a:chOff x="12398" y="2705"/>
            <a:chExt cx="3218" cy="1092"/>
          </a:xfrm>
        </p:grpSpPr>
        <p:sp>
          <p:nvSpPr>
            <p:cNvPr id="45" name="Rectangle 44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40</a:t>
              </a:r>
              <a:endParaRPr lang="zh-CN" altLang="en-US" b="1" dirty="0"/>
            </a:p>
          </p:txBody>
        </p:sp>
        <p:sp>
          <p:nvSpPr>
            <p:cNvPr id="47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76700" y="2308225"/>
            <a:ext cx="1183005" cy="702945"/>
            <a:chOff x="6420" y="3635"/>
            <a:chExt cx="1863" cy="1107"/>
          </a:xfrm>
        </p:grpSpPr>
        <p:sp>
          <p:nvSpPr>
            <p:cNvPr id="48" name="文本框 5"/>
            <p:cNvSpPr txBox="1"/>
            <p:nvPr/>
          </p:nvSpPr>
          <p:spPr>
            <a:xfrm>
              <a:off x="6420" y="363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48</a:t>
              </a:r>
              <a:endParaRPr lang="zh-CN" altLang="en-US" b="1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893" y="4150"/>
              <a:ext cx="1391" cy="592"/>
              <a:chOff x="9004" y="4215"/>
              <a:chExt cx="1391" cy="592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004" y="4215"/>
                <a:ext cx="1391" cy="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文本框 5"/>
              <p:cNvSpPr txBox="1"/>
              <p:nvPr/>
            </p:nvSpPr>
            <p:spPr>
              <a:xfrm>
                <a:off x="9233" y="4227"/>
                <a:ext cx="9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  h</a:t>
                </a:r>
                <a:endParaRPr lang="zh-CN" altLang="en-US" b="1" dirty="0"/>
              </a:p>
            </p:txBody>
          </p:sp>
        </p:grpSp>
      </p:grpSp>
      <p:sp>
        <p:nvSpPr>
          <p:cNvPr id="52" name="文本框 5"/>
          <p:cNvSpPr txBox="1"/>
          <p:nvPr/>
        </p:nvSpPr>
        <p:spPr>
          <a:xfrm>
            <a:off x="5044440" y="2308225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52</a:t>
            </a:r>
            <a:endParaRPr lang="zh-CN" alt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5260975" y="2603500"/>
            <a:ext cx="943610" cy="398780"/>
            <a:chOff x="8285" y="4100"/>
            <a:chExt cx="1486" cy="628"/>
          </a:xfrm>
        </p:grpSpPr>
        <p:sp>
          <p:nvSpPr>
            <p:cNvPr id="54" name="Rectangle 53"/>
            <p:cNvSpPr/>
            <p:nvPr/>
          </p:nvSpPr>
          <p:spPr>
            <a:xfrm>
              <a:off x="8285" y="4154"/>
              <a:ext cx="1486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文本框 5"/>
            <p:cNvSpPr txBox="1"/>
            <p:nvPr/>
          </p:nvSpPr>
          <p:spPr>
            <a:xfrm>
              <a:off x="8395" y="4100"/>
              <a:ext cx="12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pad</a:t>
              </a:r>
            </a:p>
          </p:txBody>
        </p:sp>
      </p:grpSp>
      <p:sp>
        <p:nvSpPr>
          <p:cNvPr id="56" name="文本框 5"/>
          <p:cNvSpPr txBox="1"/>
          <p:nvPr/>
        </p:nvSpPr>
        <p:spPr>
          <a:xfrm>
            <a:off x="5993130" y="2306955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56</a:t>
            </a:r>
            <a:endParaRPr lang="zh-CN" alt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90" y="3630930"/>
            <a:ext cx="4102100" cy="876300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4077335" y="4811395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56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39" grpId="0"/>
      <p:bldP spid="43" grpId="0"/>
      <p:bldP spid="52" grpId="0"/>
      <p:bldP spid="56" grpId="0"/>
      <p:bldP spid="1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127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" y="638810"/>
            <a:ext cx="10681598" cy="535432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333625" y="1602740"/>
            <a:ext cx="2043430" cy="693420"/>
            <a:chOff x="12398" y="2705"/>
            <a:chExt cx="3218" cy="1092"/>
          </a:xfrm>
        </p:grpSpPr>
        <p:sp>
          <p:nvSpPr>
            <p:cNvPr id="28" name="Rectangle 27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0</a:t>
              </a:r>
              <a:endParaRPr lang="zh-CN" altLang="en-US" b="1" dirty="0"/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639300" y="1652905"/>
            <a:ext cx="471170" cy="645160"/>
            <a:chOff x="11576" y="4932"/>
            <a:chExt cx="742" cy="1016"/>
          </a:xfrm>
        </p:grpSpPr>
        <p:sp>
          <p:nvSpPr>
            <p:cNvPr id="12" name="Rectangle 11"/>
            <p:cNvSpPr/>
            <p:nvPr/>
          </p:nvSpPr>
          <p:spPr>
            <a:xfrm>
              <a:off x="11576" y="5370"/>
              <a:ext cx="742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5"/>
            <p:cNvSpPr txBox="1"/>
            <p:nvPr/>
          </p:nvSpPr>
          <p:spPr>
            <a:xfrm>
              <a:off x="11713" y="4932"/>
              <a:ext cx="48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b</a:t>
              </a:r>
              <a:endParaRPr lang="zh-CN" altLang="en-US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032885" y="1601470"/>
            <a:ext cx="2091055" cy="704215"/>
            <a:chOff x="9232" y="2524"/>
            <a:chExt cx="3293" cy="1109"/>
          </a:xfrm>
        </p:grpSpPr>
        <p:sp>
          <p:nvSpPr>
            <p:cNvPr id="7" name="Rectangle 6"/>
            <p:cNvSpPr/>
            <p:nvPr/>
          </p:nvSpPr>
          <p:spPr>
            <a:xfrm>
              <a:off x="9774" y="304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本框 5"/>
            <p:cNvSpPr txBox="1"/>
            <p:nvPr/>
          </p:nvSpPr>
          <p:spPr>
            <a:xfrm>
              <a:off x="923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8</a:t>
              </a:r>
              <a:endParaRPr lang="zh-CN" altLang="en-US" b="1" dirty="0"/>
            </a:p>
          </p:txBody>
        </p:sp>
        <p:sp>
          <p:nvSpPr>
            <p:cNvPr id="9" name="文本框 5"/>
            <p:cNvSpPr txBox="1"/>
            <p:nvPr/>
          </p:nvSpPr>
          <p:spPr>
            <a:xfrm>
              <a:off x="10682" y="3053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c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04095" y="1596390"/>
            <a:ext cx="593090" cy="695960"/>
            <a:chOff x="12202" y="2524"/>
            <a:chExt cx="934" cy="1096"/>
          </a:xfrm>
        </p:grpSpPr>
        <p:sp>
          <p:nvSpPr>
            <p:cNvPr id="16" name="文本框 5"/>
            <p:cNvSpPr txBox="1"/>
            <p:nvPr/>
          </p:nvSpPr>
          <p:spPr>
            <a:xfrm>
              <a:off x="1220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34</a:t>
              </a:r>
              <a:endParaRPr lang="zh-CN" altLang="en-US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527" y="3041"/>
              <a:ext cx="490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5"/>
            <p:cNvSpPr txBox="1"/>
            <p:nvPr/>
          </p:nvSpPr>
          <p:spPr>
            <a:xfrm>
              <a:off x="12513" y="2604"/>
              <a:ext cx="31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d</a:t>
              </a:r>
              <a:endParaRPr lang="zh-CN" alt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23175" y="1602740"/>
            <a:ext cx="1129030" cy="704215"/>
            <a:chOff x="13752" y="2524"/>
            <a:chExt cx="1778" cy="1109"/>
          </a:xfrm>
        </p:grpSpPr>
        <p:sp>
          <p:nvSpPr>
            <p:cNvPr id="26" name="文本框 5"/>
            <p:cNvSpPr txBox="1"/>
            <p:nvPr/>
          </p:nvSpPr>
          <p:spPr>
            <a:xfrm>
              <a:off x="1375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24</a:t>
              </a:r>
              <a:endParaRPr lang="zh-CN" altLang="en-US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139" y="3041"/>
              <a:ext cx="139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文本框 5"/>
            <p:cNvSpPr txBox="1"/>
            <p:nvPr/>
          </p:nvSpPr>
          <p:spPr>
            <a:xfrm>
              <a:off x="14368" y="3053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e</a:t>
              </a:r>
              <a:endParaRPr lang="zh-CN" alt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200640" y="1596390"/>
            <a:ext cx="593090" cy="705485"/>
            <a:chOff x="15172" y="2524"/>
            <a:chExt cx="934" cy="1111"/>
          </a:xfrm>
        </p:grpSpPr>
        <p:sp>
          <p:nvSpPr>
            <p:cNvPr id="35" name="文本框 5"/>
            <p:cNvSpPr txBox="1"/>
            <p:nvPr/>
          </p:nvSpPr>
          <p:spPr>
            <a:xfrm>
              <a:off x="15172" y="2524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35</a:t>
              </a:r>
              <a:endParaRPr lang="zh-CN" altLang="en-US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5529" y="2619"/>
              <a:ext cx="490" cy="1016"/>
              <a:chOff x="12747" y="4522"/>
              <a:chExt cx="490" cy="1016"/>
            </a:xfrm>
          </p:grpSpPr>
          <p:sp>
            <p:nvSpPr>
              <p:cNvPr id="36" name="文本框 5"/>
              <p:cNvSpPr txBox="1"/>
              <p:nvPr/>
            </p:nvSpPr>
            <p:spPr>
              <a:xfrm>
                <a:off x="12838" y="4522"/>
                <a:ext cx="358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  f</a:t>
                </a:r>
                <a:endParaRPr lang="zh-CN" altLang="en-US" b="1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2747" y="4944"/>
                <a:ext cx="490" cy="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文本框 5"/>
          <p:cNvSpPr txBox="1"/>
          <p:nvPr/>
        </p:nvSpPr>
        <p:spPr>
          <a:xfrm>
            <a:off x="9393555" y="160528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32</a:t>
            </a:r>
            <a:endParaRPr lang="zh-CN" altLang="en-US" b="1" dirty="0"/>
          </a:p>
        </p:txBody>
      </p:sp>
      <p:sp>
        <p:nvSpPr>
          <p:cNvPr id="43" name="文本框 5"/>
          <p:cNvSpPr txBox="1"/>
          <p:nvPr/>
        </p:nvSpPr>
        <p:spPr>
          <a:xfrm>
            <a:off x="11642090" y="160274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5828030" y="1596390"/>
            <a:ext cx="2043430" cy="693420"/>
            <a:chOff x="12398" y="2705"/>
            <a:chExt cx="3218" cy="1092"/>
          </a:xfrm>
        </p:grpSpPr>
        <p:sp>
          <p:nvSpPr>
            <p:cNvPr id="45" name="Rectangle 44"/>
            <p:cNvSpPr/>
            <p:nvPr/>
          </p:nvSpPr>
          <p:spPr>
            <a:xfrm>
              <a:off x="12865" y="3222"/>
              <a:ext cx="2751" cy="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5"/>
            <p:cNvSpPr txBox="1"/>
            <p:nvPr/>
          </p:nvSpPr>
          <p:spPr>
            <a:xfrm>
              <a:off x="12398" y="270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16</a:t>
              </a:r>
              <a:endParaRPr lang="zh-CN" altLang="en-US" b="1" dirty="0"/>
            </a:p>
          </p:txBody>
        </p:sp>
        <p:sp>
          <p:nvSpPr>
            <p:cNvPr id="47" name="文本框 5"/>
            <p:cNvSpPr txBox="1"/>
            <p:nvPr/>
          </p:nvSpPr>
          <p:spPr>
            <a:xfrm>
              <a:off x="13779" y="3217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27415" y="1605280"/>
            <a:ext cx="1112520" cy="702945"/>
            <a:chOff x="6532" y="3635"/>
            <a:chExt cx="1752" cy="1107"/>
          </a:xfrm>
        </p:grpSpPr>
        <p:sp>
          <p:nvSpPr>
            <p:cNvPr id="48" name="文本框 5"/>
            <p:cNvSpPr txBox="1"/>
            <p:nvPr/>
          </p:nvSpPr>
          <p:spPr>
            <a:xfrm>
              <a:off x="6532" y="3635"/>
              <a:ext cx="9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28</a:t>
              </a:r>
              <a:endParaRPr lang="zh-CN" altLang="en-US" b="1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893" y="4150"/>
              <a:ext cx="1391" cy="592"/>
              <a:chOff x="9004" y="4215"/>
              <a:chExt cx="1391" cy="592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004" y="4215"/>
                <a:ext cx="1391" cy="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文本框 5"/>
              <p:cNvSpPr txBox="1"/>
              <p:nvPr/>
            </p:nvSpPr>
            <p:spPr>
              <a:xfrm>
                <a:off x="9233" y="4227"/>
                <a:ext cx="9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  h</a:t>
                </a:r>
                <a:endParaRPr lang="zh-CN" altLang="en-US" b="1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0737215" y="1891030"/>
            <a:ext cx="943610" cy="398780"/>
            <a:chOff x="8285" y="4100"/>
            <a:chExt cx="1486" cy="628"/>
          </a:xfrm>
        </p:grpSpPr>
        <p:sp>
          <p:nvSpPr>
            <p:cNvPr id="33" name="Rectangle 32"/>
            <p:cNvSpPr/>
            <p:nvPr/>
          </p:nvSpPr>
          <p:spPr>
            <a:xfrm>
              <a:off x="8285" y="4154"/>
              <a:ext cx="1486" cy="575"/>
            </a:xfrm>
            <a:prstGeom prst="rect">
              <a:avLst/>
            </a:prstGeom>
            <a:pattFill prst="ltDnDiag">
              <a:fgClr>
                <a:srgbClr val="4F81BD"/>
              </a:fgClr>
              <a:bgClr>
                <a:srgbClr val="FFFFFF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文本框 5"/>
            <p:cNvSpPr txBox="1"/>
            <p:nvPr/>
          </p:nvSpPr>
          <p:spPr>
            <a:xfrm>
              <a:off x="8395" y="4100"/>
              <a:ext cx="12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  pad</a:t>
              </a:r>
            </a:p>
          </p:txBody>
        </p:sp>
      </p:grpSp>
      <p:sp>
        <p:nvSpPr>
          <p:cNvPr id="62" name="文本框 5"/>
          <p:cNvSpPr txBox="1"/>
          <p:nvPr/>
        </p:nvSpPr>
        <p:spPr>
          <a:xfrm>
            <a:off x="10551160" y="1595755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36</a:t>
            </a:r>
            <a:endParaRPr lang="zh-CN" altLang="en-US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90" y="3121660"/>
            <a:ext cx="5881370" cy="1365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13</a:t>
            </a:fld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1493520" y="931456"/>
            <a:ext cx="26555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main()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sum(1, 3);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493520" y="2215634"/>
            <a:ext cx="428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b="1" dirty="0">
                <a:latin typeface="ZztexMono-Regular"/>
              </a:rPr>
              <a:t>unix&gt; </a:t>
            </a:r>
            <a:r>
              <a:rPr lang="pt-BR" altLang="zh-CN" b="1" i="1" dirty="0">
                <a:latin typeface="ZztexMono-Italic"/>
              </a:rPr>
              <a:t>gcc -O1 -o prog code.o main.c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1493520" y="2584966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unix</a:t>
            </a:r>
            <a:r>
              <a:rPr lang="en-US" altLang="zh-CN" b="1" dirty="0">
                <a:latin typeface="ZztexMono-Regular"/>
              </a:rPr>
              <a:t>&gt; </a:t>
            </a:r>
            <a:r>
              <a:rPr lang="en-US" altLang="zh-CN" b="1" i="1" dirty="0" err="1">
                <a:latin typeface="ZztexMono-Italic"/>
              </a:rPr>
              <a:t>objdump</a:t>
            </a:r>
            <a:r>
              <a:rPr lang="en-US" altLang="zh-CN" b="1" i="1" dirty="0">
                <a:latin typeface="ZztexMono-Italic"/>
              </a:rPr>
              <a:t> -d </a:t>
            </a:r>
            <a:r>
              <a:rPr lang="en-US" altLang="zh-CN" b="1" i="1" dirty="0" err="1">
                <a:latin typeface="ZztexMono-Italic"/>
              </a:rPr>
              <a:t>prog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1493519" y="3323630"/>
            <a:ext cx="104768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Disassembly of function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sum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in executable file 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prog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08048394 &lt;sum&gt;:</a:t>
            </a: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  Offset  Bytes                Equivalent assembly language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8048394: 55 			push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8048395: 89 e5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8048397: 8b 45 0c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0xc(%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804839a: 03 45 08 		add 0x8(%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804839d: 01 05 18 a0 04 08 	add %eax,0x804a018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80483a3: 5d                   pop %ebp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80483a4: c3                   ret</a:t>
            </a:r>
            <a:endParaRPr lang="zh-CN" altLang="en-US" b="1" dirty="0"/>
          </a:p>
        </p:txBody>
      </p:sp>
      <p:sp>
        <p:nvSpPr>
          <p:cNvPr id="8" name="椭圆 7"/>
          <p:cNvSpPr/>
          <p:nvPr/>
        </p:nvSpPr>
        <p:spPr>
          <a:xfrm>
            <a:off x="1703070" y="4206240"/>
            <a:ext cx="100584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51460" y="3886200"/>
            <a:ext cx="81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起点不为</a:t>
            </a:r>
            <a:r>
              <a:rPr lang="en-US" altLang="zh-CN" b="1" dirty="0"/>
              <a:t>0</a:t>
            </a:r>
            <a:endParaRPr lang="zh-CN" altLang="en-US" b="1" dirty="0"/>
          </a:p>
        </p:txBody>
      </p:sp>
      <p:cxnSp>
        <p:nvCxnSpPr>
          <p:cNvPr id="11" name="直接箭头连接符 10"/>
          <p:cNvCxnSpPr>
            <a:stCxn id="9" idx="3"/>
          </p:cNvCxnSpPr>
          <p:nvPr/>
        </p:nvCxnSpPr>
        <p:spPr>
          <a:xfrm>
            <a:off x="1062990" y="4209366"/>
            <a:ext cx="640080" cy="15117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6240780" y="5326380"/>
            <a:ext cx="115443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7395210" y="5862786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有了确定地址</a:t>
            </a:r>
          </a:p>
        </p:txBody>
      </p:sp>
      <p:cxnSp>
        <p:nvCxnSpPr>
          <p:cNvPr id="14" name="直接箭头连接符 13"/>
          <p:cNvCxnSpPr>
            <a:stCxn id="13" idx="0"/>
            <a:endCxn id="12" idx="5"/>
          </p:cNvCxnSpPr>
          <p:nvPr/>
        </p:nvCxnSpPr>
        <p:spPr>
          <a:xfrm flipH="1" flipV="1">
            <a:off x="7226148" y="5589795"/>
            <a:ext cx="986307" cy="2729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29590" y="509713"/>
            <a:ext cx="11231880" cy="2918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</a:t>
            </a:r>
            <a:r>
              <a:rPr lang="zh-CN" altLang="en-US" dirty="0"/>
              <a:t> 数据格式</a:t>
            </a:r>
            <a:endParaRPr lang="en-US" altLang="zh-CN" dirty="0"/>
          </a:p>
          <a:p>
            <a:pPr lvl="1"/>
            <a:r>
              <a:rPr lang="en-US" altLang="zh-CN" dirty="0"/>
              <a:t>Intel</a:t>
            </a:r>
            <a:r>
              <a:rPr lang="zh-CN" altLang="en-US" dirty="0"/>
              <a:t>术语：</a:t>
            </a:r>
            <a:endParaRPr lang="en-US" altLang="zh-CN" dirty="0"/>
          </a:p>
          <a:p>
            <a:pPr lvl="2"/>
            <a:r>
              <a:rPr lang="zh-CN" altLang="en-US" dirty="0"/>
              <a:t>字</a:t>
            </a:r>
            <a:r>
              <a:rPr lang="en-US" altLang="zh-CN" dirty="0"/>
              <a:t>/word/16-bit</a:t>
            </a:r>
            <a:r>
              <a:rPr lang="zh-CN" altLang="en-US" dirty="0"/>
              <a:t>；双字</a:t>
            </a:r>
            <a:r>
              <a:rPr lang="en-US" altLang="zh-CN" dirty="0"/>
              <a:t>/double</a:t>
            </a:r>
            <a:r>
              <a:rPr lang="zh-CN" altLang="en-US" dirty="0"/>
              <a:t> </a:t>
            </a:r>
            <a:r>
              <a:rPr lang="en-US" altLang="zh-CN" dirty="0"/>
              <a:t>words/32-bit</a:t>
            </a:r>
            <a:r>
              <a:rPr lang="zh-CN" altLang="en-US" dirty="0"/>
              <a:t>；四字</a:t>
            </a:r>
            <a:r>
              <a:rPr lang="en-US" altLang="zh-CN" dirty="0"/>
              <a:t>/quad/words/64-bit</a:t>
            </a:r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语言数据在</a:t>
            </a:r>
            <a:r>
              <a:rPr lang="en-US" altLang="zh-CN" dirty="0"/>
              <a:t>IA32</a:t>
            </a:r>
            <a:r>
              <a:rPr lang="zh-CN" altLang="en-US" dirty="0"/>
              <a:t>上的表示</a:t>
            </a:r>
            <a:endParaRPr lang="en-US" altLang="zh-CN" dirty="0"/>
          </a:p>
          <a:p>
            <a:pPr lvl="2"/>
            <a:r>
              <a:rPr lang="en-US" altLang="zh-CN" dirty="0"/>
              <a:t>GCC</a:t>
            </a:r>
            <a:r>
              <a:rPr lang="zh-CN" altLang="en-US" dirty="0"/>
              <a:t>生成的汇编指令都是用一个后缀表示操作数的大小</a:t>
            </a:r>
            <a:endParaRPr lang="en-US" altLang="zh-CN" dirty="0"/>
          </a:p>
          <a:p>
            <a:pPr marL="514350" lvl="1" indent="0">
              <a:buNone/>
            </a:pPr>
            <a:r>
              <a:rPr lang="en-US" altLang="zh-CN" dirty="0"/>
              <a:t>		</a:t>
            </a:r>
            <a:r>
              <a:rPr lang="zh-CN" altLang="en-US" sz="2400" dirty="0"/>
              <a:t>例如</a:t>
            </a:r>
            <a:r>
              <a:rPr lang="en-US" altLang="zh-CN" sz="2400" dirty="0" err="1"/>
              <a:t>mov</a:t>
            </a:r>
            <a:r>
              <a:rPr lang="zh-CN" altLang="en-US" sz="2400" dirty="0"/>
              <a:t>指令可能会是</a:t>
            </a:r>
            <a:r>
              <a:rPr lang="en-US" altLang="zh-CN" sz="2400" dirty="0" err="1"/>
              <a:t>movb</a:t>
            </a:r>
            <a:r>
              <a:rPr lang="en-US" altLang="zh-CN" sz="2400" dirty="0"/>
              <a:t>(</a:t>
            </a:r>
            <a:r>
              <a:rPr lang="zh-CN" altLang="en-US" sz="2400" dirty="0"/>
              <a:t>字节</a:t>
            </a:r>
            <a:r>
              <a:rPr lang="en-US" altLang="zh-CN" sz="2400" dirty="0"/>
              <a:t>)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movw</a:t>
            </a:r>
            <a:r>
              <a:rPr lang="en-US" altLang="zh-CN" sz="2400" dirty="0"/>
              <a:t>(</a:t>
            </a:r>
            <a:r>
              <a:rPr lang="zh-CN" altLang="en-US" sz="2400" dirty="0"/>
              <a:t>字</a:t>
            </a:r>
            <a:r>
              <a:rPr lang="en-US" altLang="zh-CN" sz="2400" dirty="0"/>
              <a:t>)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(</a:t>
            </a:r>
            <a:r>
              <a:rPr lang="zh-CN" altLang="en-US" sz="2400" dirty="0"/>
              <a:t>双字</a:t>
            </a:r>
            <a:r>
              <a:rPr lang="en-US" altLang="zh-CN" sz="2400" dirty="0"/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3528847"/>
            <a:ext cx="7624445" cy="328325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925775" y="3966210"/>
            <a:ext cx="325952" cy="28090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9590" y="4320638"/>
            <a:ext cx="1853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zh-CN" altLang="en-US" dirty="0"/>
              <a:t>（</a:t>
            </a:r>
            <a:r>
              <a:rPr lang="en-US" altLang="zh-CN" dirty="0"/>
              <a:t>IA32</a:t>
            </a:r>
            <a:r>
              <a:rPr lang="zh-CN" altLang="en-US" dirty="0"/>
              <a:t>上不能直接表示</a:t>
            </a:r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，需要序列指令来处理）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383155" y="5170474"/>
            <a:ext cx="645795" cy="13125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928923" y="3456658"/>
            <a:ext cx="996852" cy="86398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056836" y="4342749"/>
            <a:ext cx="18614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1" indent="0">
              <a:buNone/>
            </a:pPr>
            <a:r>
              <a:rPr lang="en-US" altLang="zh-CN" sz="2400" dirty="0"/>
              <a:t>x86-64</a:t>
            </a:r>
            <a:r>
              <a:rPr lang="zh-CN" altLang="en-US" sz="2400" dirty="0"/>
              <a:t>里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long   : q</a:t>
            </a:r>
          </a:p>
          <a:p>
            <a:pPr marL="514350" lvl="1" indent="0">
              <a:buNone/>
            </a:pPr>
            <a:r>
              <a:rPr lang="en-US" altLang="zh-CN" sz="2400" dirty="0"/>
              <a:t>char *: q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29590" y="509713"/>
            <a:ext cx="11231880" cy="2918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dirty="0"/>
              <a:t>3.4 </a:t>
            </a:r>
            <a:r>
              <a:rPr lang="zh-CN" altLang="en-US" dirty="0"/>
              <a:t>访问信息</a:t>
            </a:r>
            <a:endParaRPr lang="en-US" altLang="zh-CN" dirty="0"/>
          </a:p>
          <a:p>
            <a:pPr lvl="1"/>
            <a:r>
              <a:rPr lang="zh-CN" altLang="en-US" dirty="0"/>
              <a:t>数据存储位置：</a:t>
            </a:r>
            <a:endParaRPr lang="en-US" altLang="zh-CN" dirty="0"/>
          </a:p>
          <a:p>
            <a:pPr lvl="2"/>
            <a:r>
              <a:rPr lang="zh-CN" altLang="en-US" dirty="0"/>
              <a:t>内存中，以虚地址方式访问</a:t>
            </a:r>
            <a:endParaRPr lang="en-US" altLang="zh-CN" dirty="0"/>
          </a:p>
          <a:p>
            <a:pPr lvl="2"/>
            <a:r>
              <a:rPr lang="zh-CN" altLang="en-US" sz="2400" dirty="0"/>
              <a:t>通用目的寄存器：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66" y="720378"/>
            <a:ext cx="5384080" cy="47513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1896" y="4222008"/>
            <a:ext cx="66328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0">
              <a:buNone/>
            </a:pPr>
            <a:r>
              <a:rPr lang="en-US" altLang="zh-CN" sz="2400" dirty="0"/>
              <a:t>x86-64</a:t>
            </a:r>
            <a:r>
              <a:rPr lang="zh-CN" altLang="en-US" sz="2400" dirty="0"/>
              <a:t>进一步扩展为：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rcx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rdx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rbx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</a:t>
            </a:r>
            <a:r>
              <a:rPr lang="en-US" altLang="zh-CN" sz="2400" dirty="0" err="1"/>
              <a:t>rsi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rdi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</a:t>
            </a:r>
            <a:r>
              <a:rPr lang="en-US" altLang="zh-CN" sz="2400" dirty="0" err="1"/>
              <a:t>rbp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rsp</a:t>
            </a:r>
            <a:endParaRPr lang="en-US" altLang="zh-CN" sz="2400" dirty="0"/>
          </a:p>
          <a:p>
            <a:pPr marL="514350" lvl="1" indent="0">
              <a:buNone/>
            </a:pPr>
            <a:r>
              <a:rPr lang="en-US" altLang="zh-CN" sz="2400" dirty="0"/>
              <a:t>%r8, %r9, %r10, %r11, %r12, %r13, %r14, %r15 </a:t>
            </a:r>
          </a:p>
          <a:p>
            <a:pPr marL="514350" lvl="1" indent="0">
              <a:buNone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/>
          <p:nvPr/>
        </p:nvSpPr>
        <p:spPr bwMode="auto">
          <a:xfrm>
            <a:off x="2286000" y="4800600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%rsp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寄存器</a:t>
            </a:r>
            <a:endParaRPr lang="en-US" dirty="0"/>
          </a:p>
        </p:txBody>
      </p:sp>
      <p:sp>
        <p:nvSpPr>
          <p:cNvPr id="27654" name="Rectangle 6"/>
          <p:cNvSpPr/>
          <p:nvPr/>
        </p:nvSpPr>
        <p:spPr bwMode="auto">
          <a:xfrm>
            <a:off x="4076700" y="1181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eax</a:t>
            </a:r>
            <a:endParaRPr lang="en-US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5" name="Rectangle 7"/>
          <p:cNvSpPr/>
          <p:nvPr/>
        </p:nvSpPr>
        <p:spPr bwMode="auto">
          <a:xfrm>
            <a:off x="4076700" y="17907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%ebx</a:t>
            </a:r>
          </a:p>
        </p:txBody>
      </p:sp>
      <p:sp>
        <p:nvSpPr>
          <p:cNvPr id="27656" name="Rectangle 8"/>
          <p:cNvSpPr/>
          <p:nvPr/>
        </p:nvSpPr>
        <p:spPr bwMode="auto">
          <a:xfrm>
            <a:off x="4076700" y="24003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%ecx</a:t>
            </a:r>
          </a:p>
        </p:txBody>
      </p:sp>
      <p:sp>
        <p:nvSpPr>
          <p:cNvPr id="27657" name="Rectangle 9"/>
          <p:cNvSpPr/>
          <p:nvPr/>
        </p:nvSpPr>
        <p:spPr bwMode="auto">
          <a:xfrm>
            <a:off x="4076700" y="30099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%edx</a:t>
            </a:r>
          </a:p>
        </p:txBody>
      </p:sp>
      <p:sp>
        <p:nvSpPr>
          <p:cNvPr id="27658" name="Rectangle 10"/>
          <p:cNvSpPr/>
          <p:nvPr/>
        </p:nvSpPr>
        <p:spPr bwMode="auto">
          <a:xfrm>
            <a:off x="4076700" y="36195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%esi</a:t>
            </a:r>
          </a:p>
        </p:txBody>
      </p:sp>
      <p:sp>
        <p:nvSpPr>
          <p:cNvPr id="27659" name="Rectangle 11"/>
          <p:cNvSpPr/>
          <p:nvPr/>
        </p:nvSpPr>
        <p:spPr bwMode="auto">
          <a:xfrm>
            <a:off x="4076700" y="4229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%edi</a:t>
            </a:r>
          </a:p>
        </p:txBody>
      </p:sp>
      <p:sp>
        <p:nvSpPr>
          <p:cNvPr id="27660" name="Rectangle 12"/>
          <p:cNvSpPr/>
          <p:nvPr/>
        </p:nvSpPr>
        <p:spPr bwMode="auto">
          <a:xfrm>
            <a:off x="4076700" y="4838700"/>
            <a:ext cx="1752600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%esp</a:t>
            </a:r>
          </a:p>
        </p:txBody>
      </p:sp>
      <p:sp>
        <p:nvSpPr>
          <p:cNvPr id="27661" name="Rectangle 13"/>
          <p:cNvSpPr/>
          <p:nvPr/>
        </p:nvSpPr>
        <p:spPr bwMode="auto">
          <a:xfrm>
            <a:off x="4076700" y="54356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%ebp</a:t>
            </a:r>
          </a:p>
        </p:txBody>
      </p:sp>
      <p:sp>
        <p:nvSpPr>
          <p:cNvPr id="27662" name="Rectangle 14"/>
          <p:cNvSpPr/>
          <p:nvPr/>
        </p:nvSpPr>
        <p:spPr bwMode="auto">
          <a:xfrm>
            <a:off x="8039100" y="1181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%r8d</a:t>
            </a:r>
          </a:p>
        </p:txBody>
      </p:sp>
      <p:sp>
        <p:nvSpPr>
          <p:cNvPr id="27663" name="Rectangle 15"/>
          <p:cNvSpPr/>
          <p:nvPr/>
        </p:nvSpPr>
        <p:spPr bwMode="auto">
          <a:xfrm>
            <a:off x="8039100" y="17907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%r9d</a:t>
            </a:r>
          </a:p>
        </p:txBody>
      </p:sp>
      <p:sp>
        <p:nvSpPr>
          <p:cNvPr id="27664" name="Rectangle 16"/>
          <p:cNvSpPr/>
          <p:nvPr/>
        </p:nvSpPr>
        <p:spPr bwMode="auto">
          <a:xfrm>
            <a:off x="8039100" y="24003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%r10d</a:t>
            </a:r>
          </a:p>
        </p:txBody>
      </p:sp>
      <p:sp>
        <p:nvSpPr>
          <p:cNvPr id="27665" name="Rectangle 17"/>
          <p:cNvSpPr/>
          <p:nvPr/>
        </p:nvSpPr>
        <p:spPr bwMode="auto">
          <a:xfrm>
            <a:off x="8039100" y="30099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%r11d</a:t>
            </a:r>
          </a:p>
        </p:txBody>
      </p:sp>
      <p:sp>
        <p:nvSpPr>
          <p:cNvPr id="27666" name="Rectangle 18"/>
          <p:cNvSpPr/>
          <p:nvPr/>
        </p:nvSpPr>
        <p:spPr bwMode="auto">
          <a:xfrm>
            <a:off x="8039100" y="36195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%r12d</a:t>
            </a:r>
          </a:p>
        </p:txBody>
      </p:sp>
      <p:sp>
        <p:nvSpPr>
          <p:cNvPr id="27667" name="Rectangle 19"/>
          <p:cNvSpPr/>
          <p:nvPr/>
        </p:nvSpPr>
        <p:spPr bwMode="auto">
          <a:xfrm>
            <a:off x="8039100" y="42291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%r13d</a:t>
            </a:r>
          </a:p>
        </p:txBody>
      </p:sp>
      <p:sp>
        <p:nvSpPr>
          <p:cNvPr id="27668" name="Rectangle 20"/>
          <p:cNvSpPr/>
          <p:nvPr/>
        </p:nvSpPr>
        <p:spPr bwMode="auto">
          <a:xfrm>
            <a:off x="8039100" y="48387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%r14d</a:t>
            </a:r>
          </a:p>
        </p:txBody>
      </p:sp>
      <p:sp>
        <p:nvSpPr>
          <p:cNvPr id="27669" name="Rectangle 21"/>
          <p:cNvSpPr/>
          <p:nvPr/>
        </p:nvSpPr>
        <p:spPr bwMode="auto">
          <a:xfrm>
            <a:off x="8039100" y="5448300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%r15d</a:t>
            </a:r>
          </a:p>
        </p:txBody>
      </p:sp>
      <p:sp>
        <p:nvSpPr>
          <p:cNvPr id="27670" name="Rectangle 22"/>
          <p:cNvSpPr/>
          <p:nvPr/>
        </p:nvSpPr>
        <p:spPr bwMode="auto">
          <a:xfrm>
            <a:off x="62484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%r8</a:t>
            </a:r>
          </a:p>
        </p:txBody>
      </p:sp>
      <p:sp>
        <p:nvSpPr>
          <p:cNvPr id="27671" name="Rectangle 23"/>
          <p:cNvSpPr/>
          <p:nvPr/>
        </p:nvSpPr>
        <p:spPr bwMode="auto">
          <a:xfrm>
            <a:off x="62484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%r9</a:t>
            </a:r>
          </a:p>
        </p:txBody>
      </p:sp>
      <p:sp>
        <p:nvSpPr>
          <p:cNvPr id="27672" name="Rectangle 24"/>
          <p:cNvSpPr/>
          <p:nvPr/>
        </p:nvSpPr>
        <p:spPr bwMode="auto">
          <a:xfrm>
            <a:off x="62484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%r10</a:t>
            </a:r>
          </a:p>
        </p:txBody>
      </p:sp>
      <p:sp>
        <p:nvSpPr>
          <p:cNvPr id="27673" name="Rectangle 25"/>
          <p:cNvSpPr/>
          <p:nvPr/>
        </p:nvSpPr>
        <p:spPr bwMode="auto">
          <a:xfrm>
            <a:off x="62484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%r11</a:t>
            </a:r>
          </a:p>
        </p:txBody>
      </p:sp>
      <p:sp>
        <p:nvSpPr>
          <p:cNvPr id="27674" name="Rectangle 26"/>
          <p:cNvSpPr/>
          <p:nvPr/>
        </p:nvSpPr>
        <p:spPr bwMode="auto">
          <a:xfrm>
            <a:off x="62484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%r12</a:t>
            </a:r>
          </a:p>
        </p:txBody>
      </p:sp>
      <p:sp>
        <p:nvSpPr>
          <p:cNvPr id="27675" name="Rectangle 27"/>
          <p:cNvSpPr/>
          <p:nvPr/>
        </p:nvSpPr>
        <p:spPr bwMode="auto">
          <a:xfrm>
            <a:off x="62484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%r13</a:t>
            </a:r>
          </a:p>
        </p:txBody>
      </p:sp>
      <p:sp>
        <p:nvSpPr>
          <p:cNvPr id="27676" name="Rectangle 28"/>
          <p:cNvSpPr/>
          <p:nvPr/>
        </p:nvSpPr>
        <p:spPr bwMode="auto">
          <a:xfrm>
            <a:off x="6248400" y="4800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%r14</a:t>
            </a:r>
          </a:p>
        </p:txBody>
      </p:sp>
      <p:sp>
        <p:nvSpPr>
          <p:cNvPr id="27677" name="Rectangle 29"/>
          <p:cNvSpPr/>
          <p:nvPr/>
        </p:nvSpPr>
        <p:spPr bwMode="auto">
          <a:xfrm>
            <a:off x="62484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%r15</a:t>
            </a:r>
          </a:p>
        </p:txBody>
      </p:sp>
      <p:sp>
        <p:nvSpPr>
          <p:cNvPr id="27678" name="Rectangle 30"/>
          <p:cNvSpPr/>
          <p:nvPr/>
        </p:nvSpPr>
        <p:spPr bwMode="auto">
          <a:xfrm>
            <a:off x="22860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rax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9" name="Rectangle 31"/>
          <p:cNvSpPr/>
          <p:nvPr/>
        </p:nvSpPr>
        <p:spPr bwMode="auto">
          <a:xfrm>
            <a:off x="22860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rbx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0" name="Rectangle 32"/>
          <p:cNvSpPr/>
          <p:nvPr/>
        </p:nvSpPr>
        <p:spPr bwMode="auto">
          <a:xfrm>
            <a:off x="22860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%rcx</a:t>
            </a:r>
          </a:p>
        </p:txBody>
      </p:sp>
      <p:sp>
        <p:nvSpPr>
          <p:cNvPr id="27681" name="Rectangle 33"/>
          <p:cNvSpPr/>
          <p:nvPr/>
        </p:nvSpPr>
        <p:spPr bwMode="auto">
          <a:xfrm>
            <a:off x="22860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%rdx</a:t>
            </a:r>
          </a:p>
        </p:txBody>
      </p:sp>
      <p:sp>
        <p:nvSpPr>
          <p:cNvPr id="27682" name="Rectangle 34"/>
          <p:cNvSpPr/>
          <p:nvPr/>
        </p:nvSpPr>
        <p:spPr bwMode="auto">
          <a:xfrm>
            <a:off x="22860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%rsi</a:t>
            </a:r>
          </a:p>
        </p:txBody>
      </p:sp>
      <p:sp>
        <p:nvSpPr>
          <p:cNvPr id="27683" name="Rectangle 35"/>
          <p:cNvSpPr/>
          <p:nvPr/>
        </p:nvSpPr>
        <p:spPr bwMode="auto">
          <a:xfrm>
            <a:off x="22860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%rdi</a:t>
            </a:r>
          </a:p>
        </p:txBody>
      </p:sp>
      <p:sp>
        <p:nvSpPr>
          <p:cNvPr id="27684" name="Rectangle 36"/>
          <p:cNvSpPr/>
          <p:nvPr/>
        </p:nvSpPr>
        <p:spPr bwMode="auto">
          <a:xfrm>
            <a:off x="22860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rbp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IA32 </a:t>
            </a:r>
            <a:r>
              <a:rPr lang="zh-CN" altLang="en-US" dirty="0"/>
              <a:t>寄存器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 bwMode="auto">
          <a:xfrm>
            <a:off x="2819400" y="1333501"/>
            <a:ext cx="5715000" cy="4533902"/>
            <a:chOff x="3984" y="1008"/>
            <a:chExt cx="1584" cy="225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84" y="100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eax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984" y="1296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ecx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984" y="1584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edx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872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%ebx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984" y="2160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%esi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984" y="244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%edi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84" y="2736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%esp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84" y="3024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409020205090404" pitchFamily="49" charset="0"/>
                </a:rPr>
                <a:t>%ebp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8326" y="1404970"/>
            <a:ext cx="2819400" cy="343694"/>
            <a:chOff x="4495800" y="1404970"/>
            <a:chExt cx="2819400" cy="34369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anose="020B0606020202030204" pitchFamily="34" charset="0"/>
              </a:endParaRPr>
            </a:p>
          </p:txBody>
        </p:sp>
        <p:cxnSp>
          <p:nvCxnSpPr>
            <p:cNvPr id="19" name="Straight Connector 18"/>
            <p:cNvCxnSpPr>
              <a:stCxn id="13" idx="0"/>
              <a:endCxn id="13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708326" y="1989024"/>
            <a:ext cx="2819400" cy="343694"/>
            <a:chOff x="4495800" y="1404970"/>
            <a:chExt cx="2819400" cy="34369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anose="020B0606020202030204" pitchFamily="34" charset="0"/>
              </a:endParaRPr>
            </a:p>
          </p:txBody>
        </p:sp>
        <p:cxnSp>
          <p:nvCxnSpPr>
            <p:cNvPr id="25" name="Straight Connector 24"/>
            <p:cNvCxnSpPr>
              <a:stCxn id="24" idx="0"/>
              <a:endCxn id="24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5708326" y="2558580"/>
            <a:ext cx="2819400" cy="343694"/>
            <a:chOff x="4495800" y="1404970"/>
            <a:chExt cx="2819400" cy="343694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anose="020B0606020202030204" pitchFamily="34" charset="0"/>
              </a:endParaRPr>
            </a:p>
          </p:txBody>
        </p:sp>
        <p:cxnSp>
          <p:nvCxnSpPr>
            <p:cNvPr id="28" name="Straight Connector 27"/>
            <p:cNvCxnSpPr>
              <a:stCxn id="27" idx="0"/>
              <a:endCxn id="27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5708326" y="3141484"/>
            <a:ext cx="2819400" cy="343694"/>
            <a:chOff x="4495800" y="1404970"/>
            <a:chExt cx="2819400" cy="343694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 Narrow" panose="020B0606020202030204" pitchFamily="34" charset="0"/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0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5708326" y="3717666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708326" y="4301720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708326" y="4871276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708326" y="5454180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105401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%ax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05401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cx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05401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dx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105401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bx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05401" y="370801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si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05401" y="42872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di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05401" y="48576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%sp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05401" y="54435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bp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96001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%ah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96001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ch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96001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%dh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96001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bh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467601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67601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cl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67601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%dl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467601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409020205090404" pitchFamily="49" charset="0"/>
                <a:cs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  <a:cs typeface="Courier New" panose="02070409020205090404" pitchFamily="49" charset="0"/>
              </a:rPr>
              <a:t>bl</a:t>
            </a:r>
            <a:endParaRPr lang="en-US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73" name="AutoShape 7"/>
          <p:cNvSpPr/>
          <p:nvPr/>
        </p:nvSpPr>
        <p:spPr bwMode="auto">
          <a:xfrm rot="5400000">
            <a:off x="6975983" y="4671258"/>
            <a:ext cx="279400" cy="2824085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791200" y="6172201"/>
            <a:ext cx="2660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16-bit virtual registers</a:t>
            </a:r>
          </a:p>
          <a:p>
            <a:pPr algn="ctr"/>
            <a:r>
              <a:rPr lang="en-US" dirty="0">
                <a:latin typeface="Calibri" panose="020F0502020204030204" pitchFamily="34" charset="0"/>
              </a:rPr>
              <a:t>(backwards compatibility)</a:t>
            </a:r>
          </a:p>
        </p:txBody>
      </p:sp>
      <p:sp>
        <p:nvSpPr>
          <p:cNvPr id="75" name="AutoShape 7"/>
          <p:cNvSpPr/>
          <p:nvPr/>
        </p:nvSpPr>
        <p:spPr bwMode="auto">
          <a:xfrm rot="10800000">
            <a:off x="2438400" y="1333500"/>
            <a:ext cx="279400" cy="3376310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1302264" y="2812536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general purpose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079159" y="1391623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accumulate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079160" y="197543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counter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079160" y="254129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data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079160" y="313178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base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079160" y="3626836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source </a:t>
            </a:r>
          </a:p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index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079159" y="4204648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destination</a:t>
            </a:r>
          </a:p>
          <a:p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index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079159" y="4701318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Courier New" panose="02070409020205090404" pitchFamily="49" charset="0"/>
                <a:cs typeface="Courier New" panose="02070409020205090404" pitchFamily="49" charset="0"/>
              </a:rPr>
              <a:t>stack </a:t>
            </a:r>
          </a:p>
          <a:p>
            <a:r>
              <a:rPr lang="en-US" sz="1400" b="1" i="1" dirty="0">
                <a:latin typeface="Courier New" panose="02070409020205090404" pitchFamily="49" charset="0"/>
                <a:cs typeface="Courier New" panose="02070409020205090404" pitchFamily="49" charset="0"/>
              </a:rPr>
              <a:t>pointer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079159" y="5313529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Courier New" panose="02070409020205090404" pitchFamily="49" charset="0"/>
                <a:cs typeface="Courier New" panose="02070409020205090404" pitchFamily="49" charset="0"/>
              </a:rPr>
              <a:t>base</a:t>
            </a:r>
          </a:p>
          <a:p>
            <a:r>
              <a:rPr lang="en-US" sz="1400" b="1" i="1" dirty="0">
                <a:latin typeface="Courier New" panose="02070409020205090404" pitchFamily="49" charset="0"/>
                <a:cs typeface="Courier New" panose="02070409020205090404" pitchFamily="49" charset="0"/>
              </a:rPr>
              <a:t>pointer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817942" y="649070"/>
            <a:ext cx="185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Origin</a:t>
            </a:r>
          </a:p>
          <a:p>
            <a:pPr algn="ctr"/>
            <a:r>
              <a:rPr lang="en-US" dirty="0">
                <a:latin typeface="Calibri" panose="020F0502020204030204" pitchFamily="34" charset="0"/>
              </a:rPr>
              <a:t>(mostly obsolete)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4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9" grpId="0"/>
      <p:bldP spid="70" grpId="0"/>
      <p:bldP spid="71" grpId="0"/>
      <p:bldP spid="72" grpId="0"/>
      <p:bldP spid="73" grpId="0" animBg="1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4503420"/>
          </a:xfrm>
        </p:spPr>
        <p:txBody>
          <a:bodyPr/>
          <a:lstStyle/>
          <a:p>
            <a:r>
              <a:rPr lang="en-US" altLang="zh-CN" dirty="0"/>
              <a:t>3.4.1</a:t>
            </a:r>
            <a:r>
              <a:rPr lang="zh-CN" altLang="en-US" dirty="0"/>
              <a:t> 操作数指示符</a:t>
            </a:r>
            <a:endParaRPr lang="en-US" altLang="zh-CN" dirty="0"/>
          </a:p>
          <a:p>
            <a:pPr lvl="1"/>
            <a:r>
              <a:rPr lang="zh-CN" altLang="en-US" dirty="0"/>
              <a:t>操作数：</a:t>
            </a:r>
            <a:endParaRPr lang="en-US" altLang="zh-CN" dirty="0"/>
          </a:p>
          <a:p>
            <a:pPr lvl="2"/>
            <a:r>
              <a:rPr lang="zh-CN" altLang="en-US" dirty="0"/>
              <a:t>大多数指令有一个或多个操作数（</a:t>
            </a:r>
            <a:r>
              <a:rPr lang="en-US" altLang="zh-CN" dirty="0"/>
              <a:t>operand</a:t>
            </a:r>
            <a:r>
              <a:rPr lang="zh-CN" altLang="en-US" dirty="0"/>
              <a:t>），指示出所要引用的原数据，以及存放接过的目标位置。</a:t>
            </a:r>
            <a:endParaRPr lang="en-US" altLang="zh-CN" dirty="0"/>
          </a:p>
          <a:p>
            <a:pPr lvl="2"/>
            <a:r>
              <a:rPr lang="zh-CN" altLang="en-US" dirty="0"/>
              <a:t>源操作数：立即数、寄存器或存储器中</a:t>
            </a:r>
            <a:endParaRPr lang="en-US" altLang="zh-CN" dirty="0"/>
          </a:p>
          <a:p>
            <a:pPr lvl="2"/>
            <a:r>
              <a:rPr lang="zh-CN" altLang="en-US" dirty="0"/>
              <a:t>目的操作数：寄存器或存储器中</a:t>
            </a:r>
            <a:endParaRPr lang="en-US" altLang="zh-CN" dirty="0"/>
          </a:p>
          <a:p>
            <a:pPr lvl="2"/>
            <a:r>
              <a:rPr lang="zh-CN" altLang="en-US" dirty="0"/>
              <a:t>三种数据寻址方式：</a:t>
            </a:r>
            <a:endParaRPr lang="en-US" altLang="zh-CN" dirty="0"/>
          </a:p>
          <a:p>
            <a:pPr lvl="3"/>
            <a:r>
              <a:rPr lang="zh-CN" altLang="en-US" dirty="0"/>
              <a:t>立即数</a:t>
            </a:r>
            <a:endParaRPr lang="en-US" altLang="zh-CN" dirty="0"/>
          </a:p>
          <a:p>
            <a:pPr lvl="3"/>
            <a:r>
              <a:rPr lang="zh-CN" altLang="en-US" dirty="0"/>
              <a:t>寄存器</a:t>
            </a:r>
            <a:endParaRPr lang="en-US" altLang="zh-CN" dirty="0"/>
          </a:p>
          <a:p>
            <a:pPr lvl="3"/>
            <a:r>
              <a:rPr lang="zh-CN" altLang="en-US" dirty="0"/>
              <a:t>内存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04938" y="1793081"/>
            <a:ext cx="8077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eaLnBrk="1" hangingPunct="1">
              <a:buFontTx/>
              <a:buAutoNum type="arabicPeriod"/>
            </a:pPr>
            <a:r>
              <a:rPr lang="zh-CN" altLang="en-US" b="1" dirty="0"/>
              <a:t>立即寻址方式</a:t>
            </a:r>
          </a:p>
          <a:p>
            <a:pPr marL="609600" indent="-609600" eaLnBrk="1" hangingPunct="1">
              <a:buFontTx/>
              <a:buNone/>
            </a:pPr>
            <a:r>
              <a:rPr lang="zh-CN" altLang="en-US" b="1" dirty="0">
                <a:solidFill>
                  <a:srgbClr val="4F20FA"/>
                </a:solidFill>
              </a:rPr>
              <a:t>由指令直接给出操作数。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/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定长格式：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</a:p>
          </p:txBody>
        </p:sp>
      </p:grp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273925" y="2585244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数在指令中，其长度固定、位数有限。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013450" y="4745831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数在基本指令之后，其长度可变。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utoShape 21"/>
          <p:cNvSpPr/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定长格式：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</a:p>
        </p:txBody>
      </p:sp>
      <p:grpSp>
        <p:nvGrpSpPr>
          <p:cNvPr id="24" name="Group 24"/>
          <p:cNvGrpSpPr/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</a:p>
          </p:txBody>
        </p:sp>
      </p:grp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7273925" y="2585244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数在指令中，其长度固定、位数有限。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6013450" y="4745831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ea typeface="SimSun" pitchFamily="2" charset="-122"/>
              </a:rPr>
              <a:t>数在基本指令之后，其长度可变。</a:t>
            </a:r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58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OP        </a:t>
            </a:r>
            <a:r>
              <a:rPr lang="zh-CN" altLang="en-US" sz="2800" b="1" i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立即数</a:t>
            </a:r>
            <a:r>
              <a: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</a:p>
        </p:txBody>
      </p:sp>
      <p:sp>
        <p:nvSpPr>
          <p:cNvPr id="33" name="Line 59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utoShape 60"/>
          <p:cNvSpPr/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Text Box 61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定长格式：</a:t>
            </a:r>
          </a:p>
        </p:txBody>
      </p:sp>
      <p:sp>
        <p:nvSpPr>
          <p:cNvPr id="36" name="Text Box 62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</a:p>
        </p:txBody>
      </p:sp>
      <p:grpSp>
        <p:nvGrpSpPr>
          <p:cNvPr id="37" name="Group 63"/>
          <p:cNvGrpSpPr/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38" name="Text Box 64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9" name="Text Box 65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</a:p>
          </p:txBody>
        </p:sp>
      </p:grpSp>
      <p:sp>
        <p:nvSpPr>
          <p:cNvPr id="40" name="Line 66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67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68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69"/>
          <p:cNvSpPr txBox="1">
            <a:spLocks noChangeArrowheads="1"/>
          </p:cNvSpPr>
          <p:nvPr/>
        </p:nvSpPr>
        <p:spPr bwMode="auto">
          <a:xfrm>
            <a:off x="3636963" y="4096544"/>
            <a:ext cx="4679950" cy="557212"/>
          </a:xfrm>
          <a:prstGeom prst="rect">
            <a:avLst/>
          </a:prstGeom>
          <a:solidFill>
            <a:srgbClr val="FEFEF6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solidFill>
                  <a:schemeClr val="accent2"/>
                </a:solidFill>
                <a:ea typeface="黑体" pitchFamily="49" charset="-122"/>
              </a:rPr>
              <a:t>操作码</a:t>
            </a:r>
            <a:r>
              <a:rPr lang="en-US" altLang="zh-CN" sz="2800" b="1" i="0" dirty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OP        </a:t>
            </a:r>
            <a:r>
              <a:rPr lang="zh-CN" altLang="en-US" sz="2800" b="1" i="0" dirty="0">
                <a:solidFill>
                  <a:schemeClr val="accent2"/>
                </a:solidFill>
                <a:latin typeface="SimSun" pitchFamily="2" charset="-122"/>
                <a:ea typeface="黑体" pitchFamily="49" charset="-122"/>
              </a:rPr>
              <a:t>立即数</a:t>
            </a:r>
            <a:r>
              <a:rPr lang="en-US" altLang="zh-CN" sz="2800" b="1" i="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S</a:t>
            </a:r>
          </a:p>
        </p:txBody>
      </p:sp>
      <p:sp>
        <p:nvSpPr>
          <p:cNvPr id="44" name="Line 70"/>
          <p:cNvSpPr>
            <a:spLocks noChangeShapeType="1"/>
          </p:cNvSpPr>
          <p:nvPr/>
        </p:nvSpPr>
        <p:spPr bwMode="auto">
          <a:xfrm>
            <a:off x="5221288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AutoShape 71"/>
          <p:cNvSpPr/>
          <p:nvPr/>
        </p:nvSpPr>
        <p:spPr bwMode="auto">
          <a:xfrm>
            <a:off x="1787525" y="4317206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Text Box 72"/>
          <p:cNvSpPr txBox="1">
            <a:spLocks noChangeArrowheads="1"/>
          </p:cNvSpPr>
          <p:nvPr/>
        </p:nvSpPr>
        <p:spPr bwMode="auto">
          <a:xfrm>
            <a:off x="1836738" y="4096544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ea typeface="SimSun" pitchFamily="2" charset="-122"/>
              </a:rPr>
              <a:t>定长格式：</a:t>
            </a:r>
          </a:p>
        </p:txBody>
      </p:sp>
      <p:sp>
        <p:nvSpPr>
          <p:cNvPr id="47" name="Text Box 73"/>
          <p:cNvSpPr txBox="1">
            <a:spLocks noChangeArrowheads="1"/>
          </p:cNvSpPr>
          <p:nvPr/>
        </p:nvSpPr>
        <p:spPr bwMode="auto">
          <a:xfrm>
            <a:off x="1863725" y="4850606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变长格式</a:t>
            </a:r>
            <a:r>
              <a:rPr lang="zh-CN" altLang="en-US" sz="2800" b="1" i="0">
                <a:ea typeface="黑体" pitchFamily="49" charset="-122"/>
              </a:rPr>
              <a:t>：</a:t>
            </a:r>
          </a:p>
        </p:txBody>
      </p:sp>
      <p:grpSp>
        <p:nvGrpSpPr>
          <p:cNvPr id="48" name="Group 74"/>
          <p:cNvGrpSpPr/>
          <p:nvPr/>
        </p:nvGrpSpPr>
        <p:grpSpPr bwMode="auto">
          <a:xfrm>
            <a:off x="3616325" y="4926806"/>
            <a:ext cx="1676400" cy="1090613"/>
            <a:chOff x="3072" y="3264"/>
            <a:chExt cx="1056" cy="687"/>
          </a:xfrm>
        </p:grpSpPr>
        <p:sp>
          <p:nvSpPr>
            <p:cNvPr id="49" name="Text Box 75"/>
            <p:cNvSpPr txBox="1">
              <a:spLocks noChangeArrowheads="1"/>
            </p:cNvSpPr>
            <p:nvPr/>
          </p:nvSpPr>
          <p:spPr bwMode="auto">
            <a:xfrm>
              <a:off x="3072" y="3264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0" name="Text Box 76"/>
            <p:cNvSpPr txBox="1">
              <a:spLocks noChangeArrowheads="1"/>
            </p:cNvSpPr>
            <p:nvPr/>
          </p:nvSpPr>
          <p:spPr bwMode="auto">
            <a:xfrm>
              <a:off x="3072" y="360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立即数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S</a:t>
              </a:r>
            </a:p>
          </p:txBody>
        </p:sp>
      </p:grpSp>
      <p:sp>
        <p:nvSpPr>
          <p:cNvPr id="51" name="Text Box 77"/>
          <p:cNvSpPr txBox="1">
            <a:spLocks noChangeArrowheads="1"/>
          </p:cNvSpPr>
          <p:nvPr/>
        </p:nvSpPr>
        <p:spPr bwMode="auto">
          <a:xfrm>
            <a:off x="7273925" y="2585244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ea typeface="SimSun" pitchFamily="2" charset="-122"/>
              </a:rPr>
              <a:t>数在指令中，其长度固定、位数有限。</a:t>
            </a:r>
          </a:p>
        </p:txBody>
      </p:sp>
      <p:sp>
        <p:nvSpPr>
          <p:cNvPr id="52" name="Line 78"/>
          <p:cNvSpPr>
            <a:spLocks noChangeShapeType="1"/>
          </p:cNvSpPr>
          <p:nvPr/>
        </p:nvSpPr>
        <p:spPr bwMode="auto">
          <a:xfrm flipV="1">
            <a:off x="6877050" y="3448844"/>
            <a:ext cx="3810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Line 79"/>
          <p:cNvSpPr>
            <a:spLocks noChangeShapeType="1"/>
          </p:cNvSpPr>
          <p:nvPr/>
        </p:nvSpPr>
        <p:spPr bwMode="auto">
          <a:xfrm flipV="1">
            <a:off x="5368925" y="5536406"/>
            <a:ext cx="6096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80"/>
          <p:cNvSpPr>
            <a:spLocks noChangeShapeType="1"/>
          </p:cNvSpPr>
          <p:nvPr/>
        </p:nvSpPr>
        <p:spPr bwMode="auto">
          <a:xfrm>
            <a:off x="6372225" y="409654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程序的机器级表示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</a:t>
            </a:r>
            <a:r>
              <a:rPr lang="zh-CN" altLang="en-US" dirty="0"/>
              <a:t>处理器和架构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C,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汇编语言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机器语言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汇编语言基础：寄存器、操作数、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move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算术逻辑操作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5" name="Rectangle 2"/>
          <p:cNvSpPr txBox="1">
            <a:spLocks noChangeArrowheads="1"/>
          </p:cNvSpPr>
          <p:nvPr/>
        </p:nvSpPr>
        <p:spPr bwMode="auto">
          <a:xfrm>
            <a:off x="715721" y="669132"/>
            <a:ext cx="6408738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9pPr>
          </a:lstStyle>
          <a:p>
            <a:pPr marL="685800" indent="-685800" algn="l" eaLnBrk="1" hangingPunct="1"/>
            <a:br>
              <a:rPr lang="en-US" altLang="zh-CN" sz="3200" dirty="0"/>
            </a:br>
            <a:r>
              <a:rPr lang="en-US" altLang="zh-CN" sz="3200" b="1" dirty="0"/>
              <a:t>2</a:t>
            </a:r>
            <a:r>
              <a:rPr lang="zh-CN" altLang="en-US" sz="3200" b="1" dirty="0"/>
              <a:t>、直接寻址方式</a:t>
            </a:r>
            <a:br>
              <a:rPr lang="zh-CN" altLang="en-US" sz="3200" dirty="0"/>
            </a:br>
            <a:endParaRPr lang="zh-CN" altLang="en-US" sz="3200" dirty="0"/>
          </a:p>
        </p:txBody>
      </p: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1675365" y="1532732"/>
            <a:ext cx="8713788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4F20FA"/>
                </a:solidFill>
              </a:rPr>
              <a:t>                </a:t>
            </a:r>
            <a:r>
              <a:rPr lang="zh-CN" altLang="en-US" sz="2400" b="1" dirty="0">
                <a:solidFill>
                  <a:srgbClr val="4F20FA"/>
                </a:solidFill>
              </a:rPr>
              <a:t>指令直接给出操作数地址</a:t>
            </a:r>
            <a:r>
              <a:rPr lang="en-US" altLang="zh-CN" sz="2400" b="1" dirty="0">
                <a:solidFill>
                  <a:srgbClr val="4F20FA"/>
                </a:solidFill>
              </a:rPr>
              <a:t>.</a:t>
            </a:r>
            <a:r>
              <a:rPr lang="zh-CN" altLang="en-US" sz="2400" b="1" dirty="0">
                <a:solidFill>
                  <a:srgbClr val="4F20FA"/>
                </a:solidFill>
              </a:rPr>
              <a:t>操作数地址为寄存器地址则称为寄存器直接寻址，操作数地址为存储器地址则称为存储器直接寻址。</a:t>
            </a:r>
            <a:endParaRPr lang="zh-CN" altLang="en-US" sz="2400" b="1" dirty="0"/>
          </a:p>
          <a:p>
            <a:pPr marL="609600" indent="-609600" eaLnBrk="1" hangingPunct="1">
              <a:lnSpc>
                <a:spcPct val="90000"/>
              </a:lnSpc>
            </a:pPr>
            <a:endParaRPr lang="en-US" altLang="zh-CN" sz="2400" dirty="0"/>
          </a:p>
        </p:txBody>
      </p:sp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3475590" y="2901157"/>
            <a:ext cx="2209800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SimSun" pitchFamily="2" charset="-122"/>
              </a:rPr>
              <a:t>存储单元号</a:t>
            </a:r>
          </a:p>
          <a:p>
            <a:pPr eaLnBrk="1" hangingPunct="1">
              <a:lnSpc>
                <a:spcPct val="60000"/>
              </a:lnSpc>
            </a:pPr>
            <a:endParaRPr lang="en-US" altLang="zh-CN" sz="2800" b="1" i="0" dirty="0"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SimSun" pitchFamily="2" charset="-122"/>
              </a:rPr>
              <a:t>寄存器号</a:t>
            </a:r>
            <a:endParaRPr lang="en-US" altLang="zh-CN" sz="2800" b="1" i="0" dirty="0"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ea typeface="SimSun" pitchFamily="2" charset="-122"/>
            </a:endParaRPr>
          </a:p>
        </p:txBody>
      </p:sp>
      <p:sp>
        <p:nvSpPr>
          <p:cNvPr id="58" name="Text Box 5"/>
          <p:cNvSpPr txBox="1">
            <a:spLocks noChangeArrowheads="1"/>
          </p:cNvSpPr>
          <p:nvPr/>
        </p:nvSpPr>
        <p:spPr bwMode="auto">
          <a:xfrm>
            <a:off x="5228190" y="2901157"/>
            <a:ext cx="22098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)</a:t>
            </a:r>
          </a:p>
          <a:p>
            <a:pPr eaLnBrk="1" hangingPunct="1">
              <a:lnSpc>
                <a:spcPct val="60000"/>
              </a:lnSpc>
            </a:pPr>
            <a:endParaRPr lang="en-US" altLang="zh-CN" sz="2800" b="1" i="0" dirty="0">
              <a:solidFill>
                <a:srgbClr val="EE1ABC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)</a:t>
            </a:r>
          </a:p>
        </p:txBody>
      </p:sp>
      <p:grpSp>
        <p:nvGrpSpPr>
          <p:cNvPr id="59" name="Group 6"/>
          <p:cNvGrpSpPr/>
          <p:nvPr/>
        </p:nvGrpSpPr>
        <p:grpSpPr bwMode="auto">
          <a:xfrm>
            <a:off x="2826303" y="2990057"/>
            <a:ext cx="609600" cy="685800"/>
            <a:chOff x="3312" y="1488"/>
            <a:chExt cx="384" cy="432"/>
          </a:xfrm>
        </p:grpSpPr>
        <p:sp>
          <p:nvSpPr>
            <p:cNvPr id="60" name="Line 7"/>
            <p:cNvSpPr>
              <a:spLocks noChangeShapeType="1"/>
            </p:cNvSpPr>
            <p:nvPr/>
          </p:nvSpPr>
          <p:spPr bwMode="auto">
            <a:xfrm flipV="1">
              <a:off x="3312" y="1488"/>
              <a:ext cx="38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3312" y="1728"/>
              <a:ext cx="38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2" name="Group 9"/>
          <p:cNvGrpSpPr/>
          <p:nvPr/>
        </p:nvGrpSpPr>
        <p:grpSpPr bwMode="auto">
          <a:xfrm>
            <a:off x="3619259" y="4882357"/>
            <a:ext cx="3505200" cy="557212"/>
            <a:chOff x="1872" y="2160"/>
            <a:chExt cx="2208" cy="351"/>
          </a:xfrm>
        </p:grpSpPr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 dirty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 dirty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</a:t>
              </a:r>
              <a:r>
                <a:rPr lang="zh-CN" altLang="en-US" sz="2800" b="1" i="0" dirty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寄存器号</a:t>
              </a:r>
              <a:r>
                <a:rPr lang="en-US" altLang="zh-CN" sz="2800" b="1" i="0" dirty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  </a:t>
              </a:r>
            </a:p>
          </p:txBody>
        </p:sp>
        <p:sp>
          <p:nvSpPr>
            <p:cNvPr id="64" name="Line 11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2396090" y="4196557"/>
            <a:ext cx="457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 b="1" i="0" dirty="0">
                <a:latin typeface="SimSun" pitchFamily="2" charset="-122"/>
                <a:ea typeface="SimSun" pitchFamily="2" charset="-122"/>
              </a:rPr>
              <a:t>（</a:t>
            </a:r>
            <a:r>
              <a:rPr lang="en-US" altLang="zh-CN" sz="3200" b="1" i="0" dirty="0">
                <a:latin typeface="SimSun" pitchFamily="2" charset="-122"/>
                <a:ea typeface="SimSun" pitchFamily="2" charset="-122"/>
              </a:rPr>
              <a:t>1</a:t>
            </a:r>
            <a:r>
              <a:rPr lang="zh-CN" altLang="en-US" sz="3200" b="1" i="0" dirty="0">
                <a:latin typeface="SimSun" pitchFamily="2" charset="-122"/>
                <a:ea typeface="SimSun" pitchFamily="2" charset="-122"/>
              </a:rPr>
              <a:t>）寄存器直接寻址</a:t>
            </a:r>
          </a:p>
        </p:txBody>
      </p:sp>
      <p:sp>
        <p:nvSpPr>
          <p:cNvPr id="66" name="Text Box 13"/>
          <p:cNvSpPr txBox="1">
            <a:spLocks noChangeArrowheads="1"/>
          </p:cNvSpPr>
          <p:nvPr/>
        </p:nvSpPr>
        <p:spPr bwMode="auto">
          <a:xfrm>
            <a:off x="6333090" y="4196557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 b="1" i="0" dirty="0">
                <a:ea typeface="SimSun" pitchFamily="2" charset="-122"/>
              </a:rPr>
              <a:t>（寄存器寻址）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auto">
          <a:xfrm>
            <a:off x="2624690" y="4882357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格式</a:t>
            </a:r>
          </a:p>
        </p:txBody>
      </p:sp>
      <p:sp>
        <p:nvSpPr>
          <p:cNvPr id="68" name="Text Box 15"/>
          <p:cNvSpPr txBox="1">
            <a:spLocks noChangeArrowheads="1"/>
          </p:cNvSpPr>
          <p:nvPr/>
        </p:nvSpPr>
        <p:spPr bwMode="auto">
          <a:xfrm>
            <a:off x="8372082" y="5153918"/>
            <a:ext cx="31242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所占位数少；</a:t>
            </a:r>
            <a:endParaRPr lang="en-US" altLang="zh-CN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访问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比访问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快</a:t>
            </a:r>
            <a:endParaRPr lang="en-US" altLang="zh-CN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但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数量有限</a:t>
            </a:r>
          </a:p>
        </p:txBody>
      </p:sp>
      <p:sp>
        <p:nvSpPr>
          <p:cNvPr id="69" name="Text Box 16"/>
          <p:cNvSpPr txBox="1">
            <a:spLocks noChangeArrowheads="1"/>
          </p:cNvSpPr>
          <p:nvPr/>
        </p:nvSpPr>
        <p:spPr bwMode="auto">
          <a:xfrm>
            <a:off x="2700890" y="5415757"/>
            <a:ext cx="2057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S =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（</a:t>
            </a:r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5" name="Rectangle 2"/>
          <p:cNvSpPr txBox="1">
            <a:spLocks noChangeArrowheads="1"/>
          </p:cNvSpPr>
          <p:nvPr/>
        </p:nvSpPr>
        <p:spPr bwMode="auto">
          <a:xfrm>
            <a:off x="715721" y="669132"/>
            <a:ext cx="6408738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SimSun" pitchFamily="2" charset="-122"/>
              </a:defRPr>
            </a:lvl9pPr>
          </a:lstStyle>
          <a:p>
            <a:pPr marL="685800" indent="-685800" algn="l" eaLnBrk="1" hangingPunct="1"/>
            <a:br>
              <a:rPr lang="en-US" altLang="zh-CN" sz="3200" dirty="0"/>
            </a:br>
            <a:r>
              <a:rPr lang="en-US" altLang="zh-CN" sz="3200" b="1" dirty="0"/>
              <a:t>2</a:t>
            </a:r>
            <a:r>
              <a:rPr lang="zh-CN" altLang="en-US" sz="3200" b="1" dirty="0"/>
              <a:t>、直接寻址方式</a:t>
            </a:r>
            <a:br>
              <a:rPr lang="zh-CN" altLang="en-US" sz="3200" dirty="0"/>
            </a:br>
            <a:endParaRPr lang="zh-CN" altLang="en-US" sz="32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524000" y="1320800"/>
            <a:ext cx="87137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SimSun" pitchFamily="2" charset="-122"/>
              </a:rPr>
              <a:t>（</a:t>
            </a:r>
            <a:r>
              <a:rPr lang="en-US" altLang="zh-CN" b="1" dirty="0">
                <a:latin typeface="SimSun" pitchFamily="2" charset="-122"/>
              </a:rPr>
              <a:t>2</a:t>
            </a:r>
            <a:r>
              <a:rPr lang="zh-CN" altLang="en-US" b="1" dirty="0">
                <a:latin typeface="SimSun" pitchFamily="2" charset="-122"/>
              </a:rPr>
              <a:t>）存储器直接寻址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SimSun" pitchFamily="2" charset="-122"/>
            </a:endParaRPr>
          </a:p>
        </p:txBody>
      </p:sp>
      <p:grpSp>
        <p:nvGrpSpPr>
          <p:cNvPr id="19" name="Group 4"/>
          <p:cNvGrpSpPr/>
          <p:nvPr/>
        </p:nvGrpSpPr>
        <p:grpSpPr bwMode="auto">
          <a:xfrm>
            <a:off x="4778375" y="2782887"/>
            <a:ext cx="3505200" cy="557213"/>
            <a:chOff x="1872" y="2160"/>
            <a:chExt cx="2208" cy="351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 dirty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 dirty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</a:t>
              </a:r>
              <a:r>
                <a:rPr lang="zh-CN" altLang="en-US" sz="2800" b="1" i="0" dirty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有效地址</a:t>
              </a:r>
              <a:r>
                <a:rPr lang="en-US" altLang="zh-CN" sz="2800" b="1" i="0" dirty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</a:t>
              </a:r>
            </a:p>
          </p:txBody>
        </p:sp>
        <p:sp>
          <p:nvSpPr>
            <p:cNvPr id="21" name="Line 6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" name="AutoShape 7"/>
          <p:cNvSpPr/>
          <p:nvPr/>
        </p:nvSpPr>
        <p:spPr bwMode="auto">
          <a:xfrm>
            <a:off x="2949575" y="2935287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6226175" y="2020887"/>
            <a:ext cx="297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 b="1" i="0">
                <a:ea typeface="SimSun" pitchFamily="2" charset="-122"/>
              </a:rPr>
              <a:t>（直接寻址）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01975" y="2782887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定长格式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3101975" y="3544887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ea typeface="SimSun" pitchFamily="2" charset="-122"/>
              </a:rPr>
              <a:t>变长格式</a:t>
            </a:r>
          </a:p>
        </p:txBody>
      </p:sp>
      <p:grpSp>
        <p:nvGrpSpPr>
          <p:cNvPr id="26" name="Group 11"/>
          <p:cNvGrpSpPr/>
          <p:nvPr/>
        </p:nvGrpSpPr>
        <p:grpSpPr bwMode="auto">
          <a:xfrm>
            <a:off x="4778375" y="3544887"/>
            <a:ext cx="1676400" cy="1624013"/>
            <a:chOff x="1872" y="2640"/>
            <a:chExt cx="1056" cy="1023"/>
          </a:xfrm>
        </p:grpSpPr>
        <p:sp>
          <p:nvSpPr>
            <p:cNvPr id="27" name="Text Box 12"/>
            <p:cNvSpPr txBox="1">
              <a:spLocks noChangeArrowheads="1"/>
            </p:cNvSpPr>
            <p:nvPr/>
          </p:nvSpPr>
          <p:spPr bwMode="auto">
            <a:xfrm>
              <a:off x="1872" y="2640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 dirty="0">
                  <a:solidFill>
                    <a:schemeClr val="accent2"/>
                  </a:solidFill>
                  <a:ea typeface="黑体" pitchFamily="49" charset="-122"/>
                </a:rPr>
                <a:t>基本指令</a:t>
              </a:r>
              <a:r>
                <a:rPr lang="zh-CN" altLang="en-US" sz="2800" b="1" i="0" dirty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 </a:t>
              </a:r>
              <a:endParaRPr lang="zh-CN" altLang="en-US" sz="2800" b="1" i="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1872" y="2976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0" dirty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  D</a:t>
              </a:r>
              <a:r>
                <a:rPr lang="en-US" altLang="zh-CN" b="1" i="0" dirty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L</a:t>
              </a:r>
              <a:endParaRPr lang="en-US" altLang="zh-CN" sz="2800" b="1" i="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1872" y="3312"/>
              <a:ext cx="1056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  D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H</a:t>
              </a:r>
              <a:endParaRPr lang="en-US" altLang="zh-CN" sz="2800" b="1" i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6683375" y="4230687"/>
            <a:ext cx="25908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D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的位数可覆盖</a:t>
            </a:r>
            <a:endParaRPr lang="en-US" altLang="zh-CN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solidFill>
                <a:srgbClr val="4F20FA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整个存储空间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797175" y="5145087"/>
            <a:ext cx="205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S =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（</a:t>
            </a:r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D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）</a:t>
            </a: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2568575" y="5754687"/>
            <a:ext cx="655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 dirty="0">
                <a:solidFill>
                  <a:srgbClr val="EE1ABC"/>
                </a:solidFill>
                <a:ea typeface="SimSun" pitchFamily="2" charset="-122"/>
              </a:rPr>
              <a:t>用于访问固定的存储单元。指令中能给出的直接地址空间范围有限。（受指令长度限制）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350" y="569913"/>
            <a:ext cx="6408738" cy="766762"/>
          </a:xfrm>
        </p:spPr>
        <p:txBody>
          <a:bodyPr/>
          <a:lstStyle/>
          <a:p>
            <a:pPr algn="l" eaLnBrk="1" hangingPunct="1"/>
            <a:br>
              <a:rPr lang="en-US" altLang="zh-CN" sz="3200" b="0" dirty="0"/>
            </a:br>
            <a:r>
              <a:rPr lang="en-US" altLang="zh-CN" sz="3200" b="1" dirty="0"/>
              <a:t>3</a:t>
            </a:r>
            <a:r>
              <a:rPr lang="zh-CN" altLang="en-US" sz="3200" b="1" dirty="0"/>
              <a:t>、间接寻址方式</a:t>
            </a:r>
            <a:br>
              <a:rPr lang="zh-CN" altLang="en-US" sz="3200" b="1" dirty="0"/>
            </a:br>
            <a:endParaRPr lang="zh-CN" altLang="en-US" sz="3200" b="1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77109" y="1433513"/>
            <a:ext cx="10411922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/>
              <a:t>间接寻址方式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solidFill>
                  <a:srgbClr val="4F20FA"/>
                </a:solidFill>
              </a:rPr>
              <a:t>            指令给出操作数的间接地址。目的：相对直接寻址，扩大寻址范围。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728096" y="2533585"/>
            <a:ext cx="2209800" cy="88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SimSun" pitchFamily="2" charset="-122"/>
              </a:rPr>
              <a:t>存储单元号</a:t>
            </a:r>
            <a:endParaRPr lang="en-US" altLang="zh-CN" sz="2800" b="1" i="0" dirty="0"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endParaRPr lang="zh-CN" altLang="en-US" sz="2800" b="1" i="0" dirty="0"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zh-CN" altLang="en-US" sz="2800" b="1" i="0" dirty="0">
                <a:ea typeface="SimSun" pitchFamily="2" charset="-122"/>
              </a:rPr>
              <a:t>寄存器号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633096" y="2533585"/>
            <a:ext cx="22098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eaLnBrk="1" hangingPunct="1">
              <a:lnSpc>
                <a:spcPct val="60000"/>
              </a:lnSpc>
            </a:pPr>
            <a:endParaRPr lang="en-US" altLang="zh-CN" sz="2800" b="1" i="0" dirty="0">
              <a:solidFill>
                <a:srgbClr val="EE1ABC"/>
              </a:solidFill>
              <a:latin typeface="SimSun" pitchFamily="2" charset="-122"/>
              <a:ea typeface="SimSun" pitchFamily="2" charset="-122"/>
            </a:endParaRPr>
          </a:p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(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数在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中</a:t>
            </a:r>
            <a:r>
              <a:rPr lang="en-US" altLang="zh-CN" sz="2800" b="1" i="0" dirty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)</a:t>
            </a: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2118496" y="2533585"/>
            <a:ext cx="609600" cy="685800"/>
            <a:chOff x="3312" y="1488"/>
            <a:chExt cx="384" cy="432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3312" y="1488"/>
              <a:ext cx="38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3312" y="1728"/>
              <a:ext cx="38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042296" y="44021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黑体" pitchFamily="49" charset="-122"/>
              </a:rPr>
              <a:t>格式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889896" y="3716338"/>
            <a:ext cx="4267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（</a:t>
            </a:r>
            <a:r>
              <a:rPr lang="en-US" altLang="zh-CN" sz="3200" b="1" i="0">
                <a:latin typeface="SimSun" pitchFamily="2" charset="-122"/>
                <a:ea typeface="SimSun" pitchFamily="2" charset="-122"/>
              </a:rPr>
              <a:t>1</a:t>
            </a:r>
            <a:r>
              <a:rPr lang="zh-CN" altLang="en-US" sz="3200" b="1" i="0">
                <a:latin typeface="SimSun" pitchFamily="2" charset="-122"/>
                <a:ea typeface="SimSun" pitchFamily="2" charset="-122"/>
              </a:rPr>
              <a:t>）存储器间址</a:t>
            </a:r>
          </a:p>
        </p:txBody>
      </p:sp>
      <p:grpSp>
        <p:nvGrpSpPr>
          <p:cNvPr id="15" name="Group 11"/>
          <p:cNvGrpSpPr/>
          <p:nvPr/>
        </p:nvGrpSpPr>
        <p:grpSpPr bwMode="auto">
          <a:xfrm>
            <a:off x="2956696" y="4402138"/>
            <a:ext cx="3581400" cy="557212"/>
            <a:chOff x="1872" y="2160"/>
            <a:chExt cx="2208" cy="351"/>
          </a:xfrm>
        </p:grpSpPr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 dirty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 dirty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</a:t>
              </a:r>
              <a:r>
                <a:rPr lang="zh-CN" altLang="en-US" sz="2800" b="1" i="0" dirty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间接地址</a:t>
              </a:r>
              <a:r>
                <a:rPr lang="en-US" altLang="zh-CN" sz="2800" b="1" i="0" dirty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 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14"/>
          <p:cNvGrpSpPr/>
          <p:nvPr/>
        </p:nvGrpSpPr>
        <p:grpSpPr bwMode="auto">
          <a:xfrm>
            <a:off x="8211178" y="4021138"/>
            <a:ext cx="1600200" cy="1600200"/>
            <a:chOff x="4464" y="3072"/>
            <a:chExt cx="1008" cy="1008"/>
          </a:xfrm>
        </p:grpSpPr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464" y="3072"/>
              <a:ext cx="1008" cy="1008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4464" y="364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4464" y="388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4464" y="336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6915778" y="40211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D=0030</a:t>
            </a: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515978" y="40211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0060</a:t>
            </a: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744578" y="447833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7296778" y="485933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0060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8515978" y="485933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S</a:t>
            </a: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8744578" y="524033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2118496" y="5011738"/>
            <a:ext cx="2057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3200" b="1" i="0" dirty="0">
                <a:latin typeface="黑体" pitchFamily="49" charset="-122"/>
                <a:ea typeface="黑体" pitchFamily="49" charset="-122"/>
              </a:rPr>
              <a:t>S =((D))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8668378" y="35639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b="1" i="0">
                <a:ea typeface="SimSun" pitchFamily="2" charset="-122"/>
              </a:rPr>
              <a:t> M</a:t>
            </a:r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7144378" y="3716338"/>
            <a:ext cx="22860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8134978" y="28019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ea typeface="SimSun" pitchFamily="2" charset="-122"/>
              </a:rPr>
              <a:t>间址单元</a:t>
            </a: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8439778" y="3182938"/>
            <a:ext cx="30480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6991978" y="34115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ea typeface="SimSun" pitchFamily="2" charset="-122"/>
              </a:rPr>
              <a:t>地址指针</a:t>
            </a: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1966096" y="5621338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solidFill>
                  <a:srgbClr val="FF3300"/>
                </a:solidFill>
                <a:ea typeface="SimSun" pitchFamily="2" charset="-122"/>
              </a:rPr>
              <a:t>间址单元地址</a:t>
            </a:r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4328296" y="5926138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4937896" y="5621338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FF3300"/>
                </a:solidFill>
                <a:ea typeface="SimSun" pitchFamily="2" charset="-122"/>
              </a:rPr>
              <a:t>操作数地址</a:t>
            </a: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7604896" y="562133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solidFill>
                  <a:srgbClr val="FF3300"/>
                </a:solidFill>
                <a:ea typeface="SimSun" pitchFamily="2" charset="-122"/>
              </a:rPr>
              <a:t>操作数</a:t>
            </a:r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919096" y="59261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4328296" y="55451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SimSun" pitchFamily="2" charset="-122"/>
              </a:rPr>
              <a:t>M</a:t>
            </a:r>
          </a:p>
        </p:txBody>
      </p:sp>
      <p:sp>
        <p:nvSpPr>
          <p:cNvPr id="41" name="Text Box 37"/>
          <p:cNvSpPr txBox="1">
            <a:spLocks noChangeArrowheads="1"/>
          </p:cNvSpPr>
          <p:nvPr/>
        </p:nvSpPr>
        <p:spPr bwMode="auto">
          <a:xfrm>
            <a:off x="6919096" y="554513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SimSun" pitchFamily="2" charset="-122"/>
              </a:rPr>
              <a:t>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350" y="569913"/>
            <a:ext cx="6408738" cy="766762"/>
          </a:xfrm>
        </p:spPr>
        <p:txBody>
          <a:bodyPr/>
          <a:lstStyle/>
          <a:p>
            <a:pPr algn="l" eaLnBrk="1" hangingPunct="1"/>
            <a:br>
              <a:rPr lang="en-US" altLang="zh-CN" sz="3200" b="0" dirty="0"/>
            </a:br>
            <a:r>
              <a:rPr lang="en-US" altLang="zh-CN" sz="3200" b="1" dirty="0"/>
              <a:t>3</a:t>
            </a:r>
            <a:r>
              <a:rPr lang="zh-CN" altLang="en-US" sz="3200" b="1" dirty="0"/>
              <a:t>、间接寻址方式</a:t>
            </a:r>
            <a:br>
              <a:rPr lang="zh-CN" altLang="en-US" sz="3200" b="1" dirty="0"/>
            </a:br>
            <a:endParaRPr lang="zh-CN" altLang="en-US" sz="3200" b="1" dirty="0"/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1339160" y="1179581"/>
            <a:ext cx="87137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latin typeface="SimSun" pitchFamily="2" charset="-122"/>
              </a:rPr>
              <a:t>（</a:t>
            </a:r>
            <a:r>
              <a:rPr lang="en-US" altLang="zh-CN" b="1">
                <a:latin typeface="SimSun" pitchFamily="2" charset="-122"/>
              </a:rPr>
              <a:t>2</a:t>
            </a:r>
            <a:r>
              <a:rPr lang="zh-CN" altLang="en-US" b="1">
                <a:latin typeface="SimSun" pitchFamily="2" charset="-122"/>
              </a:rPr>
              <a:t>）寄存器间址</a:t>
            </a:r>
          </a:p>
          <a:p>
            <a:pPr eaLnBrk="1" hangingPunct="1"/>
            <a:endParaRPr lang="en-US" altLang="zh-CN"/>
          </a:p>
        </p:txBody>
      </p:sp>
      <p:grpSp>
        <p:nvGrpSpPr>
          <p:cNvPr id="43" name="Group 4"/>
          <p:cNvGrpSpPr/>
          <p:nvPr/>
        </p:nvGrpSpPr>
        <p:grpSpPr bwMode="auto">
          <a:xfrm>
            <a:off x="2993335" y="2641668"/>
            <a:ext cx="3505200" cy="557213"/>
            <a:chOff x="1872" y="2160"/>
            <a:chExt cx="2208" cy="351"/>
          </a:xfrm>
        </p:grpSpPr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1872" y="2160"/>
              <a:ext cx="2208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 dirty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 dirty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</a:t>
              </a:r>
              <a:r>
                <a:rPr lang="zh-CN" altLang="en-US" sz="2800" b="1" i="0" dirty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寄存器号</a:t>
              </a:r>
              <a:r>
                <a:rPr lang="en-US" altLang="zh-CN" sz="2800" b="1" i="0" dirty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  </a:t>
              </a:r>
            </a:p>
          </p:txBody>
        </p:sp>
        <p:sp>
          <p:nvSpPr>
            <p:cNvPr id="45" name="Line 6"/>
            <p:cNvSpPr>
              <a:spLocks noChangeShapeType="1"/>
            </p:cNvSpPr>
            <p:nvPr/>
          </p:nvSpPr>
          <p:spPr bwMode="auto">
            <a:xfrm>
              <a:off x="2880" y="216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2078935" y="2641668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SimSun" pitchFamily="2" charset="-122"/>
              </a:rPr>
              <a:t>格式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1659835" y="4891990"/>
            <a:ext cx="1028700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所占位数少；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可提供全字长地址码；修改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R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内容比修改</a:t>
            </a:r>
            <a:r>
              <a:rPr lang="en-US" altLang="zh-CN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M</a:t>
            </a:r>
            <a:r>
              <a:rPr lang="zh-CN" altLang="en-US" sz="2800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内容快。</a:t>
            </a:r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2374210" y="3465581"/>
            <a:ext cx="2057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=((R))</a:t>
            </a:r>
          </a:p>
        </p:txBody>
      </p:sp>
      <p:grpSp>
        <p:nvGrpSpPr>
          <p:cNvPr id="49" name="Group 10"/>
          <p:cNvGrpSpPr/>
          <p:nvPr/>
        </p:nvGrpSpPr>
        <p:grpSpPr bwMode="auto">
          <a:xfrm>
            <a:off x="8403535" y="2717868"/>
            <a:ext cx="1371600" cy="1600200"/>
            <a:chOff x="4464" y="3072"/>
            <a:chExt cx="1008" cy="1008"/>
          </a:xfrm>
        </p:grpSpPr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4464" y="3072"/>
              <a:ext cx="1008" cy="1008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2"/>
            <p:cNvSpPr>
              <a:spLocks noChangeShapeType="1"/>
            </p:cNvSpPr>
            <p:nvPr/>
          </p:nvSpPr>
          <p:spPr bwMode="auto">
            <a:xfrm>
              <a:off x="4464" y="364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464" y="388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>
              <a:off x="4464" y="336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6727135" y="2717868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R=02</a:t>
            </a: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8708335" y="226066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b="1" i="0">
                <a:ea typeface="SimSun" pitchFamily="2" charset="-122"/>
              </a:rPr>
              <a:t> M</a:t>
            </a: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489135" y="3556068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latin typeface="黑体" pitchFamily="49" charset="-122"/>
                <a:ea typeface="黑体" pitchFamily="49" charset="-122"/>
              </a:rPr>
              <a:t>0040</a:t>
            </a:r>
          </a:p>
        </p:txBody>
      </p:sp>
      <p:sp>
        <p:nvSpPr>
          <p:cNvPr id="57" name="Text Box 18"/>
          <p:cNvSpPr txBox="1">
            <a:spLocks noChangeArrowheads="1"/>
          </p:cNvSpPr>
          <p:nvPr/>
        </p:nvSpPr>
        <p:spPr bwMode="auto">
          <a:xfrm>
            <a:off x="8632135" y="3556068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S</a:t>
            </a: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8784535" y="279406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8784535" y="325126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</a:p>
        </p:txBody>
      </p:sp>
      <p:sp>
        <p:nvSpPr>
          <p:cNvPr id="60" name="Text Box 21"/>
          <p:cNvSpPr txBox="1">
            <a:spLocks noChangeArrowheads="1"/>
          </p:cNvSpPr>
          <p:nvPr/>
        </p:nvSpPr>
        <p:spPr bwMode="auto">
          <a:xfrm>
            <a:off x="8784535" y="3937068"/>
            <a:ext cx="6111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4F20FA"/>
                </a:solidFill>
                <a:ea typeface="SimSun" pitchFamily="2" charset="-122"/>
              </a:rPr>
              <a:t>...</a:t>
            </a:r>
          </a:p>
        </p:txBody>
      </p:sp>
      <p:sp>
        <p:nvSpPr>
          <p:cNvPr id="61" name="Line 22"/>
          <p:cNvSpPr>
            <a:spLocks noChangeShapeType="1"/>
          </p:cNvSpPr>
          <p:nvPr/>
        </p:nvSpPr>
        <p:spPr bwMode="auto">
          <a:xfrm flipV="1">
            <a:off x="6955735" y="2717868"/>
            <a:ext cx="304800" cy="152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6803335" y="233686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ea typeface="SimSun" pitchFamily="2" charset="-122"/>
              </a:rPr>
              <a:t>地址指针</a:t>
            </a:r>
          </a:p>
        </p:txBody>
      </p:sp>
      <p:sp>
        <p:nvSpPr>
          <p:cNvPr id="63" name="Rectangle 24"/>
          <p:cNvSpPr>
            <a:spLocks noChangeArrowheads="1"/>
          </p:cNvSpPr>
          <p:nvPr/>
        </p:nvSpPr>
        <p:spPr bwMode="auto">
          <a:xfrm>
            <a:off x="6879535" y="3175068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800" b="1" i="0">
                <a:ea typeface="SimSun" pitchFamily="2" charset="-122"/>
              </a:rPr>
              <a:t>0040</a:t>
            </a:r>
          </a:p>
        </p:txBody>
      </p:sp>
      <p:sp>
        <p:nvSpPr>
          <p:cNvPr id="64" name="Text Box 25"/>
          <p:cNvSpPr txBox="1">
            <a:spLocks noChangeArrowheads="1"/>
          </p:cNvSpPr>
          <p:nvPr/>
        </p:nvSpPr>
        <p:spPr bwMode="auto">
          <a:xfrm>
            <a:off x="2744098" y="5535681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281BD1"/>
                </a:solidFill>
                <a:ea typeface="SimSun" pitchFamily="2" charset="-122"/>
              </a:rPr>
              <a:t>寄存器号</a:t>
            </a:r>
          </a:p>
        </p:txBody>
      </p:sp>
      <p:sp>
        <p:nvSpPr>
          <p:cNvPr id="65" name="Line 26"/>
          <p:cNvSpPr>
            <a:spLocks noChangeShapeType="1"/>
          </p:cNvSpPr>
          <p:nvPr/>
        </p:nvSpPr>
        <p:spPr bwMode="auto">
          <a:xfrm>
            <a:off x="4420498" y="5840481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Text Box 27"/>
          <p:cNvSpPr txBox="1">
            <a:spLocks noChangeArrowheads="1"/>
          </p:cNvSpPr>
          <p:nvPr/>
        </p:nvSpPr>
        <p:spPr bwMode="auto">
          <a:xfrm>
            <a:off x="5030098" y="5535681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281BD1"/>
                </a:solidFill>
                <a:ea typeface="SimSun" pitchFamily="2" charset="-122"/>
              </a:rPr>
              <a:t>操作数地址</a:t>
            </a:r>
          </a:p>
        </p:txBody>
      </p:sp>
      <p:sp>
        <p:nvSpPr>
          <p:cNvPr id="67" name="Text Box 28"/>
          <p:cNvSpPr txBox="1">
            <a:spLocks noChangeArrowheads="1"/>
          </p:cNvSpPr>
          <p:nvPr/>
        </p:nvSpPr>
        <p:spPr bwMode="auto">
          <a:xfrm>
            <a:off x="7689160" y="5516631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solidFill>
                  <a:srgbClr val="281BD1"/>
                </a:solidFill>
                <a:ea typeface="SimSun" pitchFamily="2" charset="-122"/>
              </a:rPr>
              <a:t>操作数</a:t>
            </a:r>
          </a:p>
        </p:txBody>
      </p:sp>
      <p:sp>
        <p:nvSpPr>
          <p:cNvPr id="68" name="Line 29"/>
          <p:cNvSpPr>
            <a:spLocks noChangeShapeType="1"/>
          </p:cNvSpPr>
          <p:nvPr/>
        </p:nvSpPr>
        <p:spPr bwMode="auto">
          <a:xfrm>
            <a:off x="7011298" y="5840481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auto">
          <a:xfrm>
            <a:off x="4420498" y="545948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SimSun" pitchFamily="2" charset="-122"/>
              </a:rPr>
              <a:t>R</a:t>
            </a: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7011298" y="5459481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i="0">
                <a:ea typeface="SimSun" pitchFamily="2" charset="-122"/>
              </a:rPr>
              <a:t>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350" y="569913"/>
            <a:ext cx="6408738" cy="766762"/>
          </a:xfrm>
        </p:spPr>
        <p:txBody>
          <a:bodyPr/>
          <a:lstStyle/>
          <a:p>
            <a:pPr algn="l" eaLnBrk="1" hangingPunct="1"/>
            <a:br>
              <a:rPr lang="en-US" altLang="zh-CN" sz="3200" b="0" dirty="0"/>
            </a:br>
            <a:r>
              <a:rPr lang="en-US" altLang="zh-CN" sz="3200" b="0" dirty="0"/>
              <a:t>4</a:t>
            </a:r>
            <a:r>
              <a:rPr lang="zh-CN" altLang="en-US" sz="3200" b="1" dirty="0"/>
              <a:t>、变址寻址方式</a:t>
            </a:r>
            <a:br>
              <a:rPr lang="zh-CN" altLang="en-US" sz="3200" b="1" dirty="0"/>
            </a:br>
            <a:endParaRPr lang="zh-CN" altLang="en-US" sz="3200" b="1" dirty="0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868863" y="27813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 dirty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变址寄存器号</a:t>
            </a: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2659063" y="3390900"/>
            <a:ext cx="32766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en-US" altLang="zh-CN" sz="3200" b="1" i="0" dirty="0">
                <a:latin typeface="黑体" pitchFamily="49" charset="-122"/>
                <a:ea typeface="黑体" pitchFamily="49" charset="-122"/>
              </a:rPr>
              <a:t>S =(</a:t>
            </a:r>
            <a:r>
              <a:rPr lang="en-US" altLang="zh-CN" sz="3200" b="1" i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(R</a:t>
            </a:r>
            <a:r>
              <a:rPr lang="en-US" altLang="zh-CN" sz="2800" b="1" i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X</a:t>
            </a:r>
            <a:r>
              <a:rPr lang="en-US" altLang="zh-CN" sz="3200" b="1" i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3200" b="1" i="0" dirty="0">
                <a:latin typeface="黑体" pitchFamily="49" charset="-122"/>
                <a:ea typeface="黑体" pitchFamily="49" charset="-122"/>
              </a:rPr>
              <a:t>+ </a:t>
            </a:r>
            <a:r>
              <a:rPr lang="en-US" altLang="zh-CN" sz="3200" b="1" i="0" dirty="0">
                <a:solidFill>
                  <a:srgbClr val="EE1ABC"/>
                </a:solidFill>
                <a:latin typeface="黑体" pitchFamily="49" charset="-122"/>
                <a:ea typeface="黑体" pitchFamily="49" charset="-122"/>
              </a:rPr>
              <a:t>D</a:t>
            </a:r>
            <a:r>
              <a:rPr lang="en-US" altLang="zh-CN" sz="3200" b="1" i="0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2506663" y="2019300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黑体" pitchFamily="49" charset="-122"/>
              </a:rPr>
              <a:t>格式</a:t>
            </a:r>
          </a:p>
        </p:txBody>
      </p:sp>
      <p:grpSp>
        <p:nvGrpSpPr>
          <p:cNvPr id="36" name="Group 7"/>
          <p:cNvGrpSpPr/>
          <p:nvPr/>
        </p:nvGrpSpPr>
        <p:grpSpPr bwMode="auto">
          <a:xfrm>
            <a:off x="3538538" y="1985962"/>
            <a:ext cx="3657600" cy="557213"/>
            <a:chOff x="1248" y="3792"/>
            <a:chExt cx="2304" cy="351"/>
          </a:xfrm>
        </p:grpSpPr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1248" y="3792"/>
              <a:ext cx="2304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X   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 </a:t>
              </a: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2256" y="37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>
              <a:off x="2880" y="37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" name="Line 11"/>
          <p:cNvSpPr>
            <a:spLocks noChangeShapeType="1"/>
          </p:cNvSpPr>
          <p:nvPr/>
        </p:nvSpPr>
        <p:spPr bwMode="auto">
          <a:xfrm>
            <a:off x="5630863" y="2628900"/>
            <a:ext cx="2286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>
            <a:off x="6697663" y="2628900"/>
            <a:ext cx="11430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13"/>
          <p:cNvSpPr>
            <a:spLocks noChangeShapeType="1"/>
          </p:cNvSpPr>
          <p:nvPr/>
        </p:nvSpPr>
        <p:spPr bwMode="auto">
          <a:xfrm>
            <a:off x="4030663" y="3771900"/>
            <a:ext cx="3810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Text Box 14"/>
          <p:cNvSpPr txBox="1">
            <a:spLocks noChangeArrowheads="1"/>
          </p:cNvSpPr>
          <p:nvPr/>
        </p:nvSpPr>
        <p:spPr bwMode="auto">
          <a:xfrm>
            <a:off x="7154863" y="27813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形式地址</a:t>
            </a:r>
          </a:p>
        </p:txBody>
      </p:sp>
      <p:sp>
        <p:nvSpPr>
          <p:cNvPr id="73" name="Text Box 15"/>
          <p:cNvSpPr txBox="1">
            <a:spLocks noChangeArrowheads="1"/>
          </p:cNvSpPr>
          <p:nvPr/>
        </p:nvSpPr>
        <p:spPr bwMode="auto">
          <a:xfrm>
            <a:off x="3725863" y="39243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变址量</a:t>
            </a:r>
          </a:p>
        </p:txBody>
      </p:sp>
      <p:sp>
        <p:nvSpPr>
          <p:cNvPr id="74" name="Line 16"/>
          <p:cNvSpPr>
            <a:spLocks noChangeShapeType="1"/>
          </p:cNvSpPr>
          <p:nvPr/>
        </p:nvSpPr>
        <p:spPr bwMode="auto">
          <a:xfrm>
            <a:off x="4868863" y="3771900"/>
            <a:ext cx="838200" cy="228600"/>
          </a:xfrm>
          <a:prstGeom prst="line">
            <a:avLst/>
          </a:prstGeom>
          <a:noFill/>
          <a:ln w="28575">
            <a:solidFill>
              <a:srgbClr val="EE1AB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5707063" y="3848100"/>
            <a:ext cx="2655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基准地址（数值）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1036637" y="871538"/>
            <a:ext cx="5113338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b="1" dirty="0"/>
              <a:t>5. </a:t>
            </a:r>
            <a:r>
              <a:rPr lang="zh-CN" altLang="en-US" b="1" dirty="0"/>
              <a:t>基址寻址方式</a:t>
            </a:r>
          </a:p>
          <a:p>
            <a:pPr eaLnBrk="1" hangingPunct="1">
              <a:buFontTx/>
              <a:buNone/>
            </a:pPr>
            <a:r>
              <a:rPr lang="zh-CN" altLang="en-US" b="1" dirty="0">
                <a:solidFill>
                  <a:srgbClr val="4F20FA"/>
                </a:solidFill>
              </a:rPr>
              <a:t>   </a:t>
            </a:r>
            <a:r>
              <a:rPr lang="zh-CN" altLang="en-US" sz="2400" b="1" dirty="0">
                <a:solidFill>
                  <a:srgbClr val="4F20FA"/>
                </a:solidFill>
              </a:rPr>
              <a:t>指令给出一个寄存器号和一个地址量，寄存器内容与地址量之和为有效地址。</a:t>
            </a:r>
            <a:endParaRPr lang="zh-CN" altLang="en-US" sz="2400" b="1" dirty="0"/>
          </a:p>
          <a:p>
            <a:pPr eaLnBrk="1" hangingPunct="1"/>
            <a:endParaRPr lang="en-US" altLang="zh-CN" dirty="0"/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852612" y="3857625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ea typeface="黑体" pitchFamily="49" charset="-122"/>
              </a:rPr>
              <a:t>格式</a:t>
            </a: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3376612" y="4619625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基址寄存器号</a:t>
            </a:r>
          </a:p>
        </p:txBody>
      </p:sp>
      <p:grpSp>
        <p:nvGrpSpPr>
          <p:cNvPr id="37" name="Group 6"/>
          <p:cNvGrpSpPr/>
          <p:nvPr/>
        </p:nvGrpSpPr>
        <p:grpSpPr bwMode="auto">
          <a:xfrm>
            <a:off x="7017640" y="1952625"/>
            <a:ext cx="838200" cy="519113"/>
            <a:chOff x="3744" y="1488"/>
            <a:chExt cx="528" cy="327"/>
          </a:xfrm>
        </p:grpSpPr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3744" y="1488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b</a:t>
              </a:r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3792" y="1776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6865240" y="263842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4K</a:t>
            </a:r>
          </a:p>
        </p:txBody>
      </p:sp>
      <p:grpSp>
        <p:nvGrpSpPr>
          <p:cNvPr id="41" name="Group 10"/>
          <p:cNvGrpSpPr/>
          <p:nvPr/>
        </p:nvGrpSpPr>
        <p:grpSpPr bwMode="auto">
          <a:xfrm>
            <a:off x="2690812" y="3857625"/>
            <a:ext cx="3657600" cy="557213"/>
            <a:chOff x="1248" y="3792"/>
            <a:chExt cx="2304" cy="351"/>
          </a:xfrm>
        </p:grpSpPr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1248" y="3792"/>
              <a:ext cx="2304" cy="351"/>
            </a:xfrm>
            <a:prstGeom prst="rect">
              <a:avLst/>
            </a:prstGeom>
            <a:solidFill>
              <a:srgbClr val="FEFEF6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i="0">
                  <a:solidFill>
                    <a:schemeClr val="accent2"/>
                  </a:solidFill>
                  <a:ea typeface="黑体" pitchFamily="49" charset="-122"/>
                </a:rPr>
                <a:t>操作码</a:t>
              </a:r>
              <a:r>
                <a:rPr lang="en-US" altLang="zh-CN" sz="2800" b="1" i="0">
                  <a:solidFill>
                    <a:schemeClr val="accent2"/>
                  </a:solidFill>
                  <a:latin typeface="SimSun" pitchFamily="2" charset="-122"/>
                  <a:ea typeface="黑体" pitchFamily="49" charset="-122"/>
                </a:rPr>
                <a:t>OP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b     </a:t>
              </a:r>
              <a:r>
                <a:rPr lang="en-US" altLang="zh-CN" sz="2800" b="1" i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</a:rPr>
                <a:t>D  </a:t>
              </a:r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>
              <a:off x="2256" y="37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2880" y="3792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" name="Line 14"/>
          <p:cNvSpPr>
            <a:spLocks noChangeShapeType="1"/>
          </p:cNvSpPr>
          <p:nvPr/>
        </p:nvSpPr>
        <p:spPr bwMode="auto">
          <a:xfrm flipH="1">
            <a:off x="4519612" y="4391025"/>
            <a:ext cx="304800" cy="304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5891212" y="4391025"/>
            <a:ext cx="228600" cy="304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auto">
          <a:xfrm>
            <a:off x="5510212" y="4619625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位移量</a:t>
            </a:r>
          </a:p>
        </p:txBody>
      </p: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1852612" y="5076825"/>
            <a:ext cx="32766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S =(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(R</a:t>
            </a:r>
            <a:r>
              <a:rPr lang="en-US" altLang="zh-CN" sz="28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b</a:t>
            </a:r>
            <a:r>
              <a:rPr lang="en-US" altLang="zh-CN" sz="32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+ </a:t>
            </a:r>
            <a:r>
              <a:rPr lang="en-US" altLang="zh-CN" sz="3200" b="1" i="0">
                <a:solidFill>
                  <a:srgbClr val="EE1ABC"/>
                </a:solidFill>
                <a:latin typeface="黑体" pitchFamily="49" charset="-122"/>
                <a:ea typeface="黑体" pitchFamily="49" charset="-122"/>
              </a:rPr>
              <a:t>D</a:t>
            </a:r>
            <a:r>
              <a:rPr lang="en-US" altLang="zh-CN" sz="3200" b="1" i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49" name="Line 18"/>
          <p:cNvSpPr>
            <a:spLocks noChangeShapeType="1"/>
          </p:cNvSpPr>
          <p:nvPr/>
        </p:nvSpPr>
        <p:spPr bwMode="auto">
          <a:xfrm flipH="1">
            <a:off x="2919412" y="5457825"/>
            <a:ext cx="22860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2157412" y="553402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4F20FA"/>
                </a:solidFill>
                <a:latin typeface="SimSun" pitchFamily="2" charset="-122"/>
                <a:ea typeface="SimSun" pitchFamily="2" charset="-122"/>
              </a:rPr>
              <a:t>基准地址</a:t>
            </a:r>
          </a:p>
        </p:txBody>
      </p:sp>
      <p:sp>
        <p:nvSpPr>
          <p:cNvPr id="51" name="Line 20"/>
          <p:cNvSpPr>
            <a:spLocks noChangeShapeType="1"/>
          </p:cNvSpPr>
          <p:nvPr/>
        </p:nvSpPr>
        <p:spPr bwMode="auto">
          <a:xfrm>
            <a:off x="4062412" y="5381625"/>
            <a:ext cx="685800" cy="304800"/>
          </a:xfrm>
          <a:prstGeom prst="line">
            <a:avLst/>
          </a:prstGeom>
          <a:noFill/>
          <a:ln w="19050">
            <a:solidFill>
              <a:srgbClr val="EE1AB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auto">
          <a:xfrm>
            <a:off x="3529012" y="55340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zh-CN" altLang="en-US" b="1" i="0">
                <a:solidFill>
                  <a:srgbClr val="EE1ABC"/>
                </a:solidFill>
                <a:latin typeface="SimSun" pitchFamily="2" charset="-122"/>
                <a:ea typeface="SimSun" pitchFamily="2" charset="-122"/>
              </a:rPr>
              <a:t>相对于基址的位移</a:t>
            </a:r>
          </a:p>
        </p:txBody>
      </p:sp>
      <p:grpSp>
        <p:nvGrpSpPr>
          <p:cNvPr id="53" name="Group 22"/>
          <p:cNvGrpSpPr/>
          <p:nvPr/>
        </p:nvGrpSpPr>
        <p:grpSpPr bwMode="auto">
          <a:xfrm>
            <a:off x="7779640" y="1800225"/>
            <a:ext cx="1600200" cy="4419600"/>
            <a:chOff x="4176" y="1152"/>
            <a:chExt cx="1008" cy="2784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4176" y="1392"/>
              <a:ext cx="1008" cy="2496"/>
            </a:xfrm>
            <a:prstGeom prst="rect">
              <a:avLst/>
            </a:prstGeom>
            <a:solidFill>
              <a:srgbClr val="EDE435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24"/>
            <p:cNvSpPr>
              <a:spLocks noChangeShapeType="1"/>
            </p:cNvSpPr>
            <p:nvPr/>
          </p:nvSpPr>
          <p:spPr bwMode="auto">
            <a:xfrm>
              <a:off x="4176" y="182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25"/>
            <p:cNvSpPr>
              <a:spLocks noChangeShapeType="1"/>
            </p:cNvSpPr>
            <p:nvPr/>
          </p:nvSpPr>
          <p:spPr bwMode="auto">
            <a:xfrm>
              <a:off x="4176" y="2016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4176" y="1632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4512" y="1152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ea typeface="SimSun" pitchFamily="2" charset="-122"/>
                </a:rPr>
                <a:t> M</a:t>
              </a:r>
            </a:p>
          </p:txBody>
        </p:sp>
        <p:sp>
          <p:nvSpPr>
            <p:cNvPr id="59" name="Line 28"/>
            <p:cNvSpPr>
              <a:spLocks noChangeShapeType="1"/>
            </p:cNvSpPr>
            <p:nvPr/>
          </p:nvSpPr>
          <p:spPr bwMode="auto">
            <a:xfrm>
              <a:off x="4176" y="2256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>
              <a:off x="4176" y="2688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30"/>
            <p:cNvSpPr>
              <a:spLocks noChangeShapeType="1"/>
            </p:cNvSpPr>
            <p:nvPr/>
          </p:nvSpPr>
          <p:spPr bwMode="auto">
            <a:xfrm>
              <a:off x="4176" y="2880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31"/>
            <p:cNvSpPr>
              <a:spLocks noChangeShapeType="1"/>
            </p:cNvSpPr>
            <p:nvPr/>
          </p:nvSpPr>
          <p:spPr bwMode="auto">
            <a:xfrm>
              <a:off x="4176" y="3072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32"/>
            <p:cNvSpPr>
              <a:spLocks noChangeShapeType="1"/>
            </p:cNvSpPr>
            <p:nvPr/>
          </p:nvSpPr>
          <p:spPr bwMode="auto">
            <a:xfrm>
              <a:off x="4176" y="326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33"/>
            <p:cNvSpPr>
              <a:spLocks noChangeShapeType="1"/>
            </p:cNvSpPr>
            <p:nvPr/>
          </p:nvSpPr>
          <p:spPr bwMode="auto">
            <a:xfrm>
              <a:off x="4176" y="3504"/>
              <a:ext cx="10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Text Box 34"/>
            <p:cNvSpPr txBox="1">
              <a:spLocks noChangeArrowheads="1"/>
            </p:cNvSpPr>
            <p:nvPr/>
          </p:nvSpPr>
          <p:spPr bwMode="auto">
            <a:xfrm>
              <a:off x="4512" y="2016"/>
              <a:ext cx="34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SimSun" pitchFamily="2" charset="-122"/>
                </a:rPr>
                <a:t>...</a:t>
              </a:r>
            </a:p>
          </p:txBody>
        </p:sp>
        <p:sp>
          <p:nvSpPr>
            <p:cNvPr id="66" name="Text Box 35"/>
            <p:cNvSpPr txBox="1">
              <a:spLocks noChangeArrowheads="1"/>
            </p:cNvSpPr>
            <p:nvPr/>
          </p:nvSpPr>
          <p:spPr bwMode="auto">
            <a:xfrm>
              <a:off x="4512" y="3264"/>
              <a:ext cx="34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SimSun" pitchFamily="2" charset="-122"/>
                </a:rPr>
                <a:t>...</a:t>
              </a:r>
            </a:p>
          </p:txBody>
        </p:sp>
        <p:sp>
          <p:nvSpPr>
            <p:cNvPr id="67" name="Text Box 36"/>
            <p:cNvSpPr txBox="1">
              <a:spLocks noChangeArrowheads="1"/>
            </p:cNvSpPr>
            <p:nvPr/>
          </p:nvSpPr>
          <p:spPr bwMode="auto">
            <a:xfrm>
              <a:off x="4512" y="2256"/>
              <a:ext cx="34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SimSun" pitchFamily="2" charset="-122"/>
                </a:rPr>
                <a:t>…...</a:t>
              </a:r>
            </a:p>
          </p:txBody>
        </p:sp>
        <p:sp>
          <p:nvSpPr>
            <p:cNvPr id="68" name="Text Box 37"/>
            <p:cNvSpPr txBox="1">
              <a:spLocks noChangeArrowheads="1"/>
            </p:cNvSpPr>
            <p:nvPr/>
          </p:nvSpPr>
          <p:spPr bwMode="auto">
            <a:xfrm>
              <a:off x="4512" y="3504"/>
              <a:ext cx="34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b="1" i="0">
                  <a:solidFill>
                    <a:srgbClr val="4F20FA"/>
                  </a:solidFill>
                  <a:ea typeface="SimSun" pitchFamily="2" charset="-122"/>
                </a:rPr>
                <a:t>…...</a:t>
              </a:r>
            </a:p>
          </p:txBody>
        </p:sp>
      </p:grpSp>
      <p:grpSp>
        <p:nvGrpSpPr>
          <p:cNvPr id="69" name="Group 38"/>
          <p:cNvGrpSpPr/>
          <p:nvPr/>
        </p:nvGrpSpPr>
        <p:grpSpPr bwMode="auto">
          <a:xfrm>
            <a:off x="7017640" y="3933825"/>
            <a:ext cx="838200" cy="519113"/>
            <a:chOff x="3744" y="1488"/>
            <a:chExt cx="528" cy="327"/>
          </a:xfrm>
        </p:grpSpPr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3744" y="1488"/>
              <a:ext cx="5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400" i="1">
                  <a:solidFill>
                    <a:schemeClr val="tx1"/>
                  </a:solidFill>
                  <a:latin typeface="Times New Roman" panose="02020503050405090304" pitchFamily="18" charset="0"/>
                  <a:ea typeface="华文楷体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R</a:t>
              </a:r>
              <a:r>
                <a:rPr lang="en-US" altLang="zh-CN" b="1" i="0">
                  <a:solidFill>
                    <a:srgbClr val="4F20FA"/>
                  </a:solidFill>
                  <a:latin typeface="黑体" pitchFamily="49" charset="-122"/>
                  <a:ea typeface="黑体" pitchFamily="49" charset="-122"/>
                </a:rPr>
                <a:t>b</a:t>
              </a:r>
            </a:p>
          </p:txBody>
        </p:sp>
        <p:sp>
          <p:nvSpPr>
            <p:cNvPr id="71" name="Line 40"/>
            <p:cNvSpPr>
              <a:spLocks noChangeShapeType="1"/>
            </p:cNvSpPr>
            <p:nvPr/>
          </p:nvSpPr>
          <p:spPr bwMode="auto">
            <a:xfrm>
              <a:off x="3792" y="1776"/>
              <a:ext cx="3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2" name="AutoShape 41"/>
          <p:cNvSpPr/>
          <p:nvPr/>
        </p:nvSpPr>
        <p:spPr bwMode="auto">
          <a:xfrm>
            <a:off x="7551040" y="2409825"/>
            <a:ext cx="152400" cy="1066800"/>
          </a:xfrm>
          <a:prstGeom prst="leftBrace">
            <a:avLst>
              <a:gd name="adj1" fmla="val 58333"/>
              <a:gd name="adj2" fmla="val 50000"/>
            </a:avLst>
          </a:prstGeom>
          <a:noFill/>
          <a:ln w="28575">
            <a:solidFill>
              <a:srgbClr val="FB491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 b="1" i="0">
              <a:solidFill>
                <a:srgbClr val="FA350E"/>
              </a:solidFill>
              <a:ea typeface="SimSun" pitchFamily="2" charset="-122"/>
            </a:endParaRPr>
          </a:p>
        </p:txBody>
      </p:sp>
      <p:sp>
        <p:nvSpPr>
          <p:cNvPr id="73" name="AutoShape 42"/>
          <p:cNvSpPr/>
          <p:nvPr/>
        </p:nvSpPr>
        <p:spPr bwMode="auto">
          <a:xfrm>
            <a:off x="7551040" y="4391025"/>
            <a:ext cx="152400" cy="1066800"/>
          </a:xfrm>
          <a:prstGeom prst="leftBrace">
            <a:avLst>
              <a:gd name="adj1" fmla="val 58333"/>
              <a:gd name="adj2" fmla="val 50000"/>
            </a:avLst>
          </a:prstGeom>
          <a:noFill/>
          <a:ln w="28575">
            <a:solidFill>
              <a:srgbClr val="FB491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 b="1" i="0">
              <a:solidFill>
                <a:srgbClr val="FA350E"/>
              </a:solidFill>
              <a:ea typeface="SimSun" pitchFamily="2" charset="-122"/>
            </a:endParaRPr>
          </a:p>
        </p:txBody>
      </p:sp>
      <p:sp>
        <p:nvSpPr>
          <p:cNvPr id="74" name="Text Box 43"/>
          <p:cNvSpPr txBox="1">
            <a:spLocks noChangeArrowheads="1"/>
          </p:cNvSpPr>
          <p:nvPr/>
        </p:nvSpPr>
        <p:spPr bwMode="auto">
          <a:xfrm>
            <a:off x="6865240" y="461962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b="1" i="0">
                <a:solidFill>
                  <a:srgbClr val="FA350E"/>
                </a:solidFill>
                <a:latin typeface="黑体" pitchFamily="49" charset="-122"/>
                <a:ea typeface="黑体" pitchFamily="49" charset="-122"/>
              </a:rPr>
              <a:t> 4K</a:t>
            </a:r>
          </a:p>
        </p:txBody>
      </p:sp>
      <p:sp>
        <p:nvSpPr>
          <p:cNvPr id="75" name="Text Box 44"/>
          <p:cNvSpPr txBox="1">
            <a:spLocks noChangeArrowheads="1"/>
          </p:cNvSpPr>
          <p:nvPr/>
        </p:nvSpPr>
        <p:spPr bwMode="auto">
          <a:xfrm>
            <a:off x="9456040" y="2790825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D=2</a:t>
            </a:r>
          </a:p>
        </p:txBody>
      </p:sp>
      <p:sp>
        <p:nvSpPr>
          <p:cNvPr id="76" name="Text Box 45"/>
          <p:cNvSpPr txBox="1">
            <a:spLocks noChangeArrowheads="1"/>
          </p:cNvSpPr>
          <p:nvPr/>
        </p:nvSpPr>
        <p:spPr bwMode="auto">
          <a:xfrm>
            <a:off x="9456040" y="4772025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1pPr>
            <a:lvl2pPr marL="742950" indent="-28575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2pPr>
            <a:lvl3pPr marL="11430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3pPr>
            <a:lvl4pPr marL="16002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4pPr>
            <a:lvl5pPr marL="2057400" indent="-228600" eaLnBrk="0" hangingPunct="0"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i="1">
                <a:solidFill>
                  <a:schemeClr val="tx1"/>
                </a:solidFill>
                <a:latin typeface="Times New Roman" panose="02020503050405090304" pitchFamily="18" charset="0"/>
                <a:ea typeface="华文楷体" panose="02010600040101010101" pitchFamily="2" charset="-122"/>
              </a:defRPr>
            </a:lvl9pPr>
          </a:lstStyle>
          <a:p>
            <a:pPr eaLnBrk="1" hangingPunct="1"/>
            <a:r>
              <a:rPr lang="en-US" altLang="zh-CN" b="1" i="0">
                <a:solidFill>
                  <a:srgbClr val="FB491F"/>
                </a:solidFill>
                <a:latin typeface="黑体" pitchFamily="49" charset="-122"/>
                <a:ea typeface="黑体" pitchFamily="49" charset="-122"/>
              </a:rPr>
              <a:t>D=2</a:t>
            </a:r>
          </a:p>
        </p:txBody>
      </p:sp>
      <p:sp>
        <p:nvSpPr>
          <p:cNvPr id="77" name="Rectangle 46"/>
          <p:cNvSpPr>
            <a:spLocks noChangeArrowheads="1"/>
          </p:cNvSpPr>
          <p:nvPr/>
        </p:nvSpPr>
        <p:spPr bwMode="auto">
          <a:xfrm>
            <a:off x="7779640" y="2867025"/>
            <a:ext cx="1600200" cy="304800"/>
          </a:xfrm>
          <a:prstGeom prst="rect">
            <a:avLst/>
          </a:prstGeom>
          <a:solidFill>
            <a:srgbClr val="FB491F"/>
          </a:solidFill>
          <a:ln w="381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47"/>
          <p:cNvSpPr>
            <a:spLocks noChangeArrowheads="1"/>
          </p:cNvSpPr>
          <p:nvPr/>
        </p:nvSpPr>
        <p:spPr bwMode="auto">
          <a:xfrm>
            <a:off x="7779640" y="4848225"/>
            <a:ext cx="1600200" cy="304800"/>
          </a:xfrm>
          <a:prstGeom prst="rect">
            <a:avLst/>
          </a:prstGeom>
          <a:solidFill>
            <a:srgbClr val="FB491F"/>
          </a:solidFill>
          <a:ln w="381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64" y="2271395"/>
            <a:ext cx="7945045" cy="40443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79170" y="9327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立即数：以</a:t>
            </a:r>
            <a:r>
              <a:rPr lang="en-US" altLang="zh-CN" dirty="0"/>
              <a:t>$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dirty="0"/>
              <a:t>寄存器：以</a:t>
            </a:r>
            <a:r>
              <a:rPr lang="en-US" altLang="zh-CN" dirty="0"/>
              <a:t>%</a:t>
            </a:r>
            <a:r>
              <a:rPr lang="zh-CN" altLang="en-US" dirty="0"/>
              <a:t>开头。 </a:t>
            </a:r>
            <a:r>
              <a:rPr lang="en-US" altLang="zh-CN" dirty="0" err="1"/>
              <a:t>Ea</a:t>
            </a:r>
            <a:r>
              <a:rPr lang="zh-CN" altLang="en-US" dirty="0"/>
              <a:t>表示寄存器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R[</a:t>
            </a:r>
            <a:r>
              <a:rPr lang="en-US" altLang="zh-CN" dirty="0" err="1"/>
              <a:t>Ea</a:t>
            </a:r>
            <a:r>
              <a:rPr lang="en-US" altLang="zh-CN" dirty="0"/>
              <a:t>]</a:t>
            </a:r>
            <a:r>
              <a:rPr lang="zh-CN" altLang="en-US" dirty="0"/>
              <a:t>表示</a:t>
            </a:r>
            <a:r>
              <a:rPr lang="en-US" altLang="zh-CN" dirty="0" err="1"/>
              <a:t>Ea</a:t>
            </a:r>
            <a:r>
              <a:rPr lang="zh-CN" altLang="en-US" dirty="0"/>
              <a:t>中的值</a:t>
            </a:r>
            <a:endParaRPr lang="en-US" altLang="zh-CN" dirty="0"/>
          </a:p>
          <a:p>
            <a:r>
              <a:rPr lang="zh-CN" altLang="en-US" dirty="0"/>
              <a:t>内存及间接访问</a:t>
            </a:r>
            <a:r>
              <a:rPr lang="en-US" altLang="zh-CN" dirty="0"/>
              <a:t>: 	</a:t>
            </a:r>
            <a:r>
              <a:rPr lang="zh-CN" altLang="en-US" dirty="0"/>
              <a:t>以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r>
              <a:rPr lang="zh-CN" altLang="en-US" dirty="0"/>
              <a:t>括起来，注意其中的</a:t>
            </a:r>
            <a:r>
              <a:rPr lang="en-US" altLang="zh-CN" dirty="0"/>
              <a:t>s</a:t>
            </a:r>
            <a:r>
              <a:rPr lang="zh-CN" altLang="en-US" dirty="0"/>
              <a:t>系数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385059" y="2743200"/>
            <a:ext cx="79450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85059" y="3174364"/>
            <a:ext cx="79450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85059" y="3605528"/>
            <a:ext cx="7945045" cy="266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H="1">
            <a:off x="4003040" y="5212079"/>
            <a:ext cx="194310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1510" y="4514850"/>
            <a:ext cx="121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注意这个“，”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585913" y="4809042"/>
            <a:ext cx="2417127" cy="52169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457838" y="27167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立即数寻址</a:t>
            </a:r>
          </a:p>
        </p:txBody>
      </p:sp>
      <p:sp>
        <p:nvSpPr>
          <p:cNvPr id="12" name="矩形 11"/>
          <p:cNvSpPr/>
          <p:nvPr/>
        </p:nvSpPr>
        <p:spPr>
          <a:xfrm>
            <a:off x="8045944" y="999092"/>
            <a:ext cx="2553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位中寄存器用 </a:t>
            </a:r>
            <a:r>
              <a:rPr lang="en-US" altLang="zh-CN" sz="2800" dirty="0" err="1"/>
              <a:t>r</a:t>
            </a:r>
            <a:r>
              <a:rPr lang="en-US" altLang="zh-CN" dirty="0" err="1"/>
              <a:t>a</a:t>
            </a:r>
            <a:r>
              <a:rPr lang="zh-CN" altLang="en-US" dirty="0"/>
              <a:t>表示</a:t>
            </a:r>
          </a:p>
        </p:txBody>
      </p:sp>
      <p:sp>
        <p:nvSpPr>
          <p:cNvPr id="13" name="矩形 12"/>
          <p:cNvSpPr/>
          <p:nvPr/>
        </p:nvSpPr>
        <p:spPr>
          <a:xfrm>
            <a:off x="10493204" y="35441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绝对寻址</a:t>
            </a:r>
          </a:p>
        </p:txBody>
      </p:sp>
      <p:sp>
        <p:nvSpPr>
          <p:cNvPr id="14" name="矩形 13"/>
          <p:cNvSpPr/>
          <p:nvPr/>
        </p:nvSpPr>
        <p:spPr>
          <a:xfrm>
            <a:off x="10500909" y="38730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间接寻址</a:t>
            </a:r>
          </a:p>
        </p:txBody>
      </p:sp>
      <p:sp>
        <p:nvSpPr>
          <p:cNvPr id="15" name="矩形 14"/>
          <p:cNvSpPr/>
          <p:nvPr/>
        </p:nvSpPr>
        <p:spPr>
          <a:xfrm>
            <a:off x="10493204" y="42208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基址寻址</a:t>
            </a:r>
          </a:p>
        </p:txBody>
      </p:sp>
      <p:sp>
        <p:nvSpPr>
          <p:cNvPr id="16" name="矩形 15"/>
          <p:cNvSpPr/>
          <p:nvPr/>
        </p:nvSpPr>
        <p:spPr>
          <a:xfrm>
            <a:off x="10451214" y="46243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变址寻址</a:t>
            </a:r>
          </a:p>
        </p:txBody>
      </p:sp>
      <p:sp>
        <p:nvSpPr>
          <p:cNvPr id="17" name="矩形 16"/>
          <p:cNvSpPr/>
          <p:nvPr/>
        </p:nvSpPr>
        <p:spPr>
          <a:xfrm>
            <a:off x="10493204" y="544939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/>
              <a:t>比例地址寻址</a:t>
            </a:r>
          </a:p>
        </p:txBody>
      </p:sp>
      <p:sp>
        <p:nvSpPr>
          <p:cNvPr id="18" name="矩形 17"/>
          <p:cNvSpPr/>
          <p:nvPr/>
        </p:nvSpPr>
        <p:spPr>
          <a:xfrm>
            <a:off x="10471092" y="31375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寄存器寻址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67" name="Group 79"/>
          <p:cNvGraphicFramePr>
            <a:graphicFrameLocks noGrp="1"/>
          </p:cNvGraphicFramePr>
          <p:nvPr/>
        </p:nvGraphicFramePr>
        <p:xfrm>
          <a:off x="2574585" y="3114040"/>
          <a:ext cx="6934200" cy="2540000"/>
        </p:xfrm>
        <a:graphic>
          <a:graphicData uri="http://schemas.openxmlformats.org/drawingml/2006/table">
            <a:tbl>
              <a:tblPr/>
              <a:tblGrid>
                <a:gridCol w="26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Expression</a:t>
                      </a: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Address Computation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Address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(%rdx,%rcx,4)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0x80(,%rdx,2)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409020205090404" pitchFamily="49" charset="0"/>
                        <a:ea typeface="ヒラギノ角ゴ ProN W3" panose="020B0300000000000000" charset="-128"/>
                        <a:cs typeface="ヒラギノ角ゴ ProN W3" panose="020B0300000000000000" charset="-128"/>
                        <a:sym typeface="Courier New" panose="02070409020205090404" pitchFamily="49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29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1280" indent="-81280"/>
            <a:r>
              <a:rPr lang="zh-CN" altLang="en-US" sz="3600" dirty="0">
                <a:latin typeface="+mn-ea"/>
                <a:ea typeface="+mn-ea"/>
                <a:cs typeface="ヒラギノ角ゴ ProN W3" panose="020B0300000000000000" charset="-128"/>
                <a:sym typeface="Calibri" panose="020F0502020204030204" pitchFamily="34" charset="0"/>
              </a:rPr>
              <a:t>地址计算</a:t>
            </a:r>
            <a:endParaRPr lang="en-US" sz="3600" dirty="0">
              <a:latin typeface="+mn-ea"/>
              <a:ea typeface="+mn-ea"/>
              <a:cs typeface="ヒラギノ角ゴ ProN W3" panose="020B0300000000000000" charset="-128"/>
              <a:sym typeface="Calibri" panose="020F0502020204030204" pitchFamily="34" charset="0"/>
            </a:endParaRPr>
          </a:p>
        </p:txBody>
      </p:sp>
      <p:graphicFrame>
        <p:nvGraphicFramePr>
          <p:cNvPr id="12296" name="Group 8"/>
          <p:cNvGraphicFramePr>
            <a:graphicFrameLocks noGrp="1"/>
          </p:cNvGraphicFramePr>
          <p:nvPr/>
        </p:nvGraphicFramePr>
        <p:xfrm>
          <a:off x="2574585" y="3121660"/>
          <a:ext cx="6934200" cy="2524760"/>
        </p:xfrm>
        <a:graphic>
          <a:graphicData uri="http://schemas.openxmlformats.org/drawingml/2006/table">
            <a:tbl>
              <a:tblPr/>
              <a:tblGrid>
                <a:gridCol w="26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Expression</a:t>
                      </a: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Address Computation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Address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0xf000 + 0x8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0xf008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0xf000 + 0x100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(%rdx,%rcx,4)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0xf000 + 4*0x100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0xf400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0x80(,%rdx,2)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2*0xf000 + 0x80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0x1e080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350" name="Group 62"/>
          <p:cNvGraphicFramePr>
            <a:graphicFrameLocks noGrp="1"/>
          </p:cNvGraphicFramePr>
          <p:nvPr/>
        </p:nvGraphicFramePr>
        <p:xfrm>
          <a:off x="2590800" y="1511300"/>
          <a:ext cx="2362200" cy="101600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rdx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0xf000</a:t>
                      </a: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rcx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0x0100</a:t>
                      </a: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57300" y="868680"/>
            <a:ext cx="129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练习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3" y="3393744"/>
            <a:ext cx="6805522" cy="34642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9088" y="1303177"/>
            <a:ext cx="2632456" cy="15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5324" y="1303486"/>
            <a:ext cx="3192804" cy="150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84622" y="1362774"/>
            <a:ext cx="4802020" cy="390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3"/>
          <p:cNvSpPr txBox="1"/>
          <p:nvPr/>
        </p:nvSpPr>
        <p:spPr>
          <a:xfrm>
            <a:off x="10554335" y="18732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0x100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0554335" y="221170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0xAB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0554335" y="258000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0x108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0554335" y="294830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0xFF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554335" y="335407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0xAB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0554335" y="371665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0x11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0554335" y="409003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0x13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10554335" y="444246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0xFF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0554335" y="47942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0x11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3.4.2</a:t>
            </a:r>
            <a:r>
              <a:rPr lang="zh-CN" altLang="en-US" dirty="0"/>
              <a:t> 数据传送指令</a:t>
            </a:r>
            <a:endParaRPr lang="en-US" altLang="zh-CN" dirty="0"/>
          </a:p>
          <a:p>
            <a:pPr lvl="1"/>
            <a:r>
              <a:rPr lang="zh-CN" altLang="en-US" dirty="0"/>
              <a:t>操作码</a:t>
            </a:r>
            <a:r>
              <a:rPr lang="en-US" altLang="zh-CN" dirty="0"/>
              <a:t>:</a:t>
            </a:r>
            <a:r>
              <a:rPr lang="en-US" altLang="zh-CN" dirty="0" err="1"/>
              <a:t>mov</a:t>
            </a:r>
            <a:r>
              <a:rPr lang="en-US" altLang="zh-CN" dirty="0"/>
              <a:t>	(</a:t>
            </a:r>
            <a:r>
              <a:rPr lang="en-US" altLang="zh-CN" dirty="0" err="1"/>
              <a:t>movb</a:t>
            </a:r>
            <a:r>
              <a:rPr lang="en-US" altLang="zh-CN" dirty="0"/>
              <a:t>/</a:t>
            </a:r>
            <a:r>
              <a:rPr lang="en-US" altLang="zh-CN" dirty="0" err="1"/>
              <a:t>movw</a:t>
            </a:r>
            <a:r>
              <a:rPr lang="en-US" altLang="zh-CN" dirty="0"/>
              <a:t>/</a:t>
            </a:r>
            <a:r>
              <a:rPr lang="en-US" altLang="zh-CN" dirty="0" err="1"/>
              <a:t>movl</a:t>
            </a:r>
            <a:r>
              <a:rPr lang="en-US" altLang="zh-CN" dirty="0"/>
              <a:t>/</a:t>
            </a:r>
            <a:r>
              <a:rPr lang="en-US" altLang="zh-CN" dirty="0" err="1"/>
              <a:t>movq</a:t>
            </a:r>
            <a:r>
              <a:rPr lang="en-US" altLang="zh-CN" dirty="0"/>
              <a:t>)</a:t>
            </a:r>
            <a:r>
              <a:rPr lang="zh-CN" altLang="en-US" dirty="0"/>
              <a:t>，分别对应</a:t>
            </a:r>
            <a:r>
              <a:rPr lang="en-US" altLang="zh-CN" dirty="0"/>
              <a:t>1/2/4/8</a:t>
            </a:r>
            <a:r>
              <a:rPr lang="zh-CN" altLang="en-US" dirty="0"/>
              <a:t>字节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427" y="1708151"/>
            <a:ext cx="6715125" cy="464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950" y="3414355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用符号扩展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2950" y="4470379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用零号扩展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2950" y="5478184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堆栈操作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2950" y="2507457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377440" y="2322433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2377440" y="3372208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2377440" y="4464130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77440" y="5298876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09378" y="1964031"/>
            <a:ext cx="19774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x86-64 </a:t>
            </a:r>
            <a:r>
              <a:rPr lang="en-US" altLang="zh-CN" dirty="0" err="1"/>
              <a:t>mov</a:t>
            </a:r>
            <a:r>
              <a:rPr lang="zh-CN" altLang="en-US" dirty="0"/>
              <a:t>指令的</a:t>
            </a:r>
            <a:endParaRPr lang="en-US" altLang="zh-CN" dirty="0"/>
          </a:p>
          <a:p>
            <a:r>
              <a:rPr lang="zh-CN" altLang="en-US" dirty="0"/>
              <a:t>两个操作数不能</a:t>
            </a:r>
            <a:endParaRPr lang="en-US" altLang="zh-CN" dirty="0"/>
          </a:p>
          <a:p>
            <a:r>
              <a:rPr lang="zh-CN" altLang="en-US" dirty="0"/>
              <a:t>都指向内存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</p:spPr>
        <p:txBody>
          <a:bodyPr/>
          <a:lstStyle/>
          <a:p>
            <a:r>
              <a:rPr lang="en-US" dirty="0"/>
              <a:t>Intel x86 </a:t>
            </a:r>
            <a:r>
              <a:rPr lang="zh-CN" altLang="en-US" dirty="0"/>
              <a:t>处理器</a:t>
            </a:r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1681" y="1362075"/>
            <a:ext cx="10749280" cy="4972050"/>
          </a:xfrm>
          <a:noFill/>
        </p:spPr>
        <p:txBody>
          <a:bodyPr vert="horz" wrap="square" lIns="90487" tIns="44450" rIns="90487" bIns="44450" numCol="1" anchor="t" anchorCtr="0" compatLnSpc="1"/>
          <a:lstStyle/>
          <a:p>
            <a:r>
              <a:rPr lang="zh-CN" altLang="en-US" dirty="0"/>
              <a:t>统治桌面、笔记本、服务器市场</a:t>
            </a:r>
            <a:endParaRPr lang="en-US" dirty="0"/>
          </a:p>
          <a:p>
            <a:r>
              <a:rPr lang="zh-CN" altLang="en-US" dirty="0"/>
              <a:t>演化设计</a:t>
            </a:r>
            <a:endParaRPr lang="en-US" dirty="0"/>
          </a:p>
          <a:p>
            <a:pPr lvl="1"/>
            <a:r>
              <a:rPr lang="zh-CN" altLang="en-US" dirty="0"/>
              <a:t>向后兼容</a:t>
            </a:r>
            <a:endParaRPr lang="en-US" dirty="0"/>
          </a:p>
          <a:p>
            <a:pPr lvl="1"/>
            <a:r>
              <a:rPr lang="zh-CN" altLang="en-US" dirty="0"/>
              <a:t>增加更多的特性</a:t>
            </a:r>
            <a:endParaRPr lang="en-US" dirty="0"/>
          </a:p>
          <a:p>
            <a:r>
              <a:rPr lang="zh-CN" altLang="en-US" dirty="0"/>
              <a:t>复杂指令集计算机 </a:t>
            </a:r>
            <a:r>
              <a:rPr lang="en-US" dirty="0"/>
              <a:t>Complex instruction set computer (CISC)</a:t>
            </a:r>
          </a:p>
          <a:p>
            <a:pPr lvl="1"/>
            <a:r>
              <a:rPr lang="zh-CN" altLang="en-US" dirty="0"/>
              <a:t>多种指令具有多种指令形式</a:t>
            </a:r>
            <a:endParaRPr lang="en-US" dirty="0"/>
          </a:p>
          <a:p>
            <a:pPr lvl="1"/>
            <a:r>
              <a:rPr lang="zh-CN" altLang="en-US" dirty="0"/>
              <a:t>比精简指令级计算机要强大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     Reduced Instruction Set Computers (RISC)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685800"/>
            <a:ext cx="7165975" cy="573088"/>
          </a:xfrm>
        </p:spPr>
        <p:txBody>
          <a:bodyPr/>
          <a:lstStyle/>
          <a:p>
            <a:r>
              <a:rPr lang="en-US" dirty="0" err="1">
                <a:latin typeface="Courier New" panose="02070409020205090404" pitchFamily="49" charset="0"/>
              </a:rPr>
              <a:t>movq</a:t>
            </a:r>
            <a:endParaRPr lang="en-US" dirty="0"/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1752600" y="3771901"/>
            <a:ext cx="93627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409020205090404" pitchFamily="49" charset="0"/>
              </a:rPr>
              <a:t>movq</a:t>
            </a:r>
            <a:endParaRPr lang="en-US" sz="2400" dirty="0">
              <a:latin typeface="Courier New" panose="02070409020205090404" pitchFamily="49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3124200" y="2705101"/>
            <a:ext cx="76014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Imm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3124200" y="3771901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3124201" y="4914901"/>
            <a:ext cx="8386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4343400" y="2476501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4343401" y="2933701"/>
            <a:ext cx="8386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4343400" y="3619501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4343401" y="4065589"/>
            <a:ext cx="8386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4343400" y="4914901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2971801" y="1752601"/>
            <a:ext cx="1049133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Source</a:t>
            </a: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4343401" y="1752601"/>
            <a:ext cx="7614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Dest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6" name="AutoShape 20"/>
          <p:cNvSpPr/>
          <p:nvPr/>
        </p:nvSpPr>
        <p:spPr bwMode="auto">
          <a:xfrm>
            <a:off x="2819400" y="26289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7" name="AutoShape 21"/>
          <p:cNvSpPr/>
          <p:nvPr/>
        </p:nvSpPr>
        <p:spPr bwMode="auto">
          <a:xfrm>
            <a:off x="4038600" y="2552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8" name="AutoShape 22"/>
          <p:cNvSpPr/>
          <p:nvPr/>
        </p:nvSpPr>
        <p:spPr bwMode="auto">
          <a:xfrm>
            <a:off x="4038600" y="3695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8382000" y="1752601"/>
            <a:ext cx="130676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C Analog</a:t>
            </a: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5257801" y="2506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$0x4,%rax</a:t>
            </a: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8197850" y="2506664"/>
            <a:ext cx="18605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temp = 0x4;</a:t>
            </a: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5257801" y="2963863"/>
            <a:ext cx="280119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$-147,(%</a:t>
            </a:r>
            <a:r>
              <a:rPr lang="en-US" sz="2000" dirty="0" err="1">
                <a:latin typeface="Courier New" panose="02070409020205090404" pitchFamily="49" charset="0"/>
              </a:rPr>
              <a:t>rax</a:t>
            </a:r>
            <a:r>
              <a:rPr lang="en-US" sz="2000" dirty="0">
                <a:latin typeface="Courier New" panose="02070409020205090404" pitchFamily="49" charset="0"/>
              </a:rPr>
              <a:t>)</a:t>
            </a: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8197850" y="2963864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*p = -147;</a:t>
            </a: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5257801" y="3649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%</a:t>
            </a:r>
            <a:r>
              <a:rPr lang="en-US" sz="2000" dirty="0" err="1">
                <a:latin typeface="Courier New" panose="02070409020205090404" pitchFamily="49" charset="0"/>
              </a:rPr>
              <a:t>rax</a:t>
            </a:r>
            <a:r>
              <a:rPr lang="en-US" sz="2000" dirty="0">
                <a:latin typeface="Courier New" panose="02070409020205090404" pitchFamily="49" charset="0"/>
              </a:rPr>
              <a:t>,%</a:t>
            </a:r>
            <a:r>
              <a:rPr lang="en-US" sz="2000" dirty="0" err="1">
                <a:latin typeface="Courier New" panose="02070409020205090404" pitchFamily="49" charset="0"/>
              </a:rPr>
              <a:t>rdx</a:t>
            </a:r>
            <a:endParaRPr lang="en-US" sz="2000" dirty="0">
              <a:latin typeface="Courier New" panose="02070409020205090404" pitchFamily="49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8197850" y="3649664"/>
            <a:ext cx="23177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temp2 = temp1;</a:t>
            </a: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5257801" y="4095750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%</a:t>
            </a:r>
            <a:r>
              <a:rPr lang="en-US" sz="2000" dirty="0" err="1">
                <a:latin typeface="Courier New" panose="02070409020205090404" pitchFamily="49" charset="0"/>
              </a:rPr>
              <a:t>rax</a:t>
            </a:r>
            <a:r>
              <a:rPr lang="en-US" sz="2000" dirty="0">
                <a:latin typeface="Courier New" panose="02070409020205090404" pitchFamily="49" charset="0"/>
              </a:rPr>
              <a:t>,(%</a:t>
            </a:r>
            <a:r>
              <a:rPr lang="en-US" sz="2000" dirty="0" err="1">
                <a:latin typeface="Courier New" panose="02070409020205090404" pitchFamily="49" charset="0"/>
              </a:rPr>
              <a:t>rdx</a:t>
            </a:r>
            <a:r>
              <a:rPr lang="en-US" sz="2000" dirty="0">
                <a:latin typeface="Courier New" panose="02070409020205090404" pitchFamily="49" charset="0"/>
              </a:rPr>
              <a:t>)</a:t>
            </a: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8197850" y="4095751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*p = temp;</a:t>
            </a: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5257801" y="4945063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409020205090404" pitchFamily="49" charset="0"/>
              </a:rPr>
              <a:t>movq</a:t>
            </a:r>
            <a:r>
              <a:rPr lang="en-US" sz="2000" dirty="0">
                <a:latin typeface="Courier New" panose="02070409020205090404" pitchFamily="49" charset="0"/>
              </a:rPr>
              <a:t> (%</a:t>
            </a:r>
            <a:r>
              <a:rPr lang="en-US" sz="2000" dirty="0" err="1">
                <a:latin typeface="Courier New" panose="02070409020205090404" pitchFamily="49" charset="0"/>
              </a:rPr>
              <a:t>rax</a:t>
            </a:r>
            <a:r>
              <a:rPr lang="en-US" sz="2000" dirty="0">
                <a:latin typeface="Courier New" panose="02070409020205090404" pitchFamily="49" charset="0"/>
              </a:rPr>
              <a:t>),%</a:t>
            </a:r>
            <a:r>
              <a:rPr lang="en-US" sz="2000" dirty="0" err="1">
                <a:latin typeface="Courier New" panose="02070409020205090404" pitchFamily="49" charset="0"/>
              </a:rPr>
              <a:t>rdx</a:t>
            </a:r>
            <a:endParaRPr lang="en-US" sz="2000" dirty="0">
              <a:latin typeface="Courier New" panose="02070409020205090404" pitchFamily="49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8197850" y="4945064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409020205090404" pitchFamily="49" charset="0"/>
              </a:rPr>
              <a:t>temp = *p;</a:t>
            </a: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6096001" y="1752601"/>
            <a:ext cx="126675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Src</a:t>
            </a:r>
            <a:r>
              <a:rPr lang="en-US" sz="2400" dirty="0">
                <a:latin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</a:rPr>
              <a:t>Dest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1" grpId="0"/>
      <p:bldP spid="157720" grpId="0"/>
      <p:bldP spid="157712" grpId="0"/>
      <p:bldP spid="157721" grpId="0"/>
      <p:bldP spid="157713" grpId="0"/>
      <p:bldP spid="157722" grpId="0"/>
      <p:bldP spid="157714" grpId="0"/>
      <p:bldP spid="157723" grpId="0"/>
      <p:bldP spid="157715" grpId="0"/>
      <p:bldP spid="1577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4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1028700" y="1596122"/>
            <a:ext cx="9738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$0x4050,%eax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Immediate--Register, 4 bytes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movw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Register--Register, 2 bytes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),%al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Memory--Register, 1 byte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$-17,(%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Immediate--Memory, 1 byte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%rax,-12(%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Register--Memory, 8 bytes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3468469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Assume initially that %dh = CD, 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98765432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dh,%al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movsbl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FFFFFFCD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movzbl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000000CD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11580" y="113157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等大小传送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11580" y="316867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扩展</a:t>
            </a:r>
          </a:p>
        </p:txBody>
      </p:sp>
      <p:sp>
        <p:nvSpPr>
          <p:cNvPr id="8" name="矩形 7"/>
          <p:cNvSpPr/>
          <p:nvPr/>
        </p:nvSpPr>
        <p:spPr>
          <a:xfrm>
            <a:off x="8679066" y="615208"/>
            <a:ext cx="116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mov</a:t>
            </a:r>
            <a:r>
              <a:rPr lang="en-US" altLang="zh-CN" dirty="0"/>
              <a:t>   S,  D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65" y="3803904"/>
            <a:ext cx="5055391" cy="25733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76700" y="662940"/>
            <a:ext cx="3616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mov</a:t>
            </a:r>
            <a:r>
              <a:rPr lang="en-US" altLang="zh-CN" dirty="0"/>
              <a:t>	(</a:t>
            </a:r>
            <a:r>
              <a:rPr lang="en-US" altLang="zh-CN" dirty="0" err="1"/>
              <a:t>movb</a:t>
            </a:r>
            <a:r>
              <a:rPr lang="en-US" altLang="zh-CN" dirty="0"/>
              <a:t>/</a:t>
            </a:r>
            <a:r>
              <a:rPr lang="en-US" altLang="zh-CN" dirty="0" err="1"/>
              <a:t>movw</a:t>
            </a:r>
            <a:r>
              <a:rPr lang="en-US" altLang="zh-CN" dirty="0"/>
              <a:t>/</a:t>
            </a:r>
            <a:r>
              <a:rPr lang="en-US" altLang="zh-CN" dirty="0" err="1"/>
              <a:t>movl</a:t>
            </a:r>
            <a:r>
              <a:rPr lang="en-US" altLang="zh-CN" dirty="0"/>
              <a:t>/</a:t>
            </a:r>
            <a:r>
              <a:rPr lang="en-US" altLang="zh-CN" dirty="0" err="1"/>
              <a:t>movq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778" y="1049722"/>
            <a:ext cx="2912364" cy="25701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810229"/>
            <a:ext cx="10972800" cy="5315936"/>
          </a:xfrm>
        </p:spPr>
        <p:txBody>
          <a:bodyPr/>
          <a:lstStyle/>
          <a:p>
            <a:r>
              <a:rPr lang="en-US" altLang="zh-CN" sz="2800" dirty="0" err="1"/>
              <a:t>movabsq</a:t>
            </a:r>
            <a:r>
              <a:rPr lang="en-US" altLang="zh-CN" sz="2800" dirty="0"/>
              <a:t> $0x0011223344556677, %</a:t>
            </a:r>
            <a:r>
              <a:rPr lang="en-US" altLang="zh-CN" sz="2800" dirty="0" err="1"/>
              <a:t>rax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传送绝对的四字，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=0011223344556677</a:t>
            </a:r>
          </a:p>
          <a:p>
            <a:r>
              <a:rPr lang="en-US" altLang="zh-CN" sz="2800" dirty="0" err="1"/>
              <a:t>movb</a:t>
            </a:r>
            <a:r>
              <a:rPr lang="en-US" altLang="zh-CN" sz="2800" dirty="0"/>
              <a:t> $-1, %al</a:t>
            </a:r>
          </a:p>
          <a:p>
            <a:pPr lvl="1"/>
            <a:r>
              <a:rPr lang="zh-CN" altLang="en-US" sz="2400" dirty="0"/>
              <a:t>传送字节，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=00112233445566FF</a:t>
            </a:r>
          </a:p>
          <a:p>
            <a:r>
              <a:rPr lang="en-US" altLang="zh-CN" sz="2800" dirty="0" err="1"/>
              <a:t>movw</a:t>
            </a:r>
            <a:r>
              <a:rPr lang="en-US" altLang="zh-CN" sz="2800" dirty="0"/>
              <a:t> $-1, %ax</a:t>
            </a:r>
          </a:p>
          <a:p>
            <a:pPr lvl="1"/>
            <a:r>
              <a:rPr lang="zh-CN" altLang="en-US" sz="2400" dirty="0"/>
              <a:t>传送字，   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=001122334455FFFF</a:t>
            </a:r>
          </a:p>
          <a:p>
            <a:r>
              <a:rPr lang="en-US" altLang="zh-CN" sz="2800" dirty="0" err="1"/>
              <a:t>movl</a:t>
            </a:r>
            <a:r>
              <a:rPr lang="en-US" altLang="zh-CN" sz="2800" dirty="0"/>
              <a:t> $-1, %</a:t>
            </a:r>
            <a:r>
              <a:rPr lang="en-US" altLang="zh-CN" sz="2800" dirty="0" err="1"/>
              <a:t>eax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传送双字，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=00000000FFFFFFFF</a:t>
            </a:r>
          </a:p>
          <a:p>
            <a:pPr lvl="1"/>
            <a:r>
              <a:rPr lang="en-US" altLang="zh-CN" sz="2400" dirty="0" err="1"/>
              <a:t>movl</a:t>
            </a:r>
            <a:r>
              <a:rPr lang="zh-CN" altLang="en-US" sz="2400" dirty="0"/>
              <a:t>指令以寄存器作为目的时，会把该寄存器高位</a:t>
            </a:r>
            <a:r>
              <a:rPr lang="en-US" altLang="zh-CN" sz="2400" dirty="0"/>
              <a:t>4</a:t>
            </a:r>
            <a:r>
              <a:rPr lang="zh-CN" altLang="en-US" sz="2400" dirty="0"/>
              <a:t>字节设置为</a:t>
            </a:r>
            <a:r>
              <a:rPr lang="en-US" altLang="zh-CN" sz="2400" dirty="0"/>
              <a:t>0</a:t>
            </a:r>
          </a:p>
          <a:p>
            <a:r>
              <a:rPr lang="en-US" altLang="zh-CN" sz="2800" dirty="0" err="1"/>
              <a:t>movq</a:t>
            </a:r>
            <a:r>
              <a:rPr lang="en-US" altLang="zh-CN" sz="2800" dirty="0"/>
              <a:t> $-1, %</a:t>
            </a:r>
            <a:r>
              <a:rPr lang="en-US" altLang="zh-CN" sz="2800" dirty="0" err="1"/>
              <a:t>rax</a:t>
            </a:r>
            <a:endParaRPr lang="en-US" altLang="zh-CN" sz="2800" dirty="0"/>
          </a:p>
          <a:p>
            <a:pPr lvl="1"/>
            <a:r>
              <a:rPr lang="zh-CN" altLang="en-US" sz="2400" dirty="0"/>
              <a:t>传送四字， 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=FFFFFFFFFFFFFFFF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r>
              <a:rPr lang="zh-CN" altLang="en-US" dirty="0"/>
              <a:t>对于下面汇编代码的每一行，根据操作数，确定适当的指令后缀。（例如</a:t>
            </a:r>
            <a:r>
              <a:rPr lang="en-US" altLang="zh-CN" dirty="0" err="1"/>
              <a:t>mov</a:t>
            </a:r>
            <a:r>
              <a:rPr lang="zh-CN" altLang="en-US" dirty="0"/>
              <a:t>可以被重写成</a:t>
            </a:r>
            <a:r>
              <a:rPr lang="en-US" altLang="zh-CN" dirty="0" err="1"/>
              <a:t>movb</a:t>
            </a:r>
            <a:r>
              <a:rPr lang="en-US" altLang="zh-CN" dirty="0"/>
              <a:t>, </a:t>
            </a:r>
            <a:r>
              <a:rPr lang="en-US" altLang="zh-CN" dirty="0" err="1"/>
              <a:t>movw</a:t>
            </a:r>
            <a:r>
              <a:rPr lang="en-US" altLang="zh-CN" dirty="0"/>
              <a:t>, </a:t>
            </a:r>
            <a:r>
              <a:rPr lang="en-US" altLang="zh-CN" dirty="0" err="1"/>
              <a:t>movl</a:t>
            </a:r>
            <a:r>
              <a:rPr lang="zh-CN" altLang="en-US" dirty="0"/>
              <a:t>或者</a:t>
            </a:r>
            <a:r>
              <a:rPr lang="en-US" altLang="zh-CN" dirty="0" err="1"/>
              <a:t>movq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%</a:t>
            </a:r>
            <a:r>
              <a:rPr lang="en-US" altLang="zh-CN" dirty="0" err="1"/>
              <a:t>eax</a:t>
            </a:r>
            <a:r>
              <a:rPr lang="en-US" altLang="zh-CN" dirty="0"/>
              <a:t>, (%</a:t>
            </a:r>
            <a:r>
              <a:rPr lang="en-US" altLang="zh-CN" dirty="0" err="1"/>
              <a:t>rsp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(%</a:t>
            </a:r>
            <a:r>
              <a:rPr lang="en-US" altLang="zh-CN" dirty="0" err="1"/>
              <a:t>rax</a:t>
            </a:r>
            <a:r>
              <a:rPr lang="en-US" altLang="zh-CN" dirty="0"/>
              <a:t>), %dx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$0xFF, %</a:t>
            </a:r>
            <a:r>
              <a:rPr lang="en-US" altLang="zh-CN" dirty="0" err="1"/>
              <a:t>bl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/>
              <a:t>_  (%rsp,%rdx,4), %dl</a:t>
            </a:r>
          </a:p>
          <a:p>
            <a:pPr marL="0" indent="0">
              <a:buNone/>
            </a:pPr>
            <a:r>
              <a:rPr lang="en-US" altLang="zh-CN" dirty="0"/>
              <a:t>mov_  (%</a:t>
            </a:r>
            <a:r>
              <a:rPr lang="en-US" altLang="zh-CN" dirty="0" err="1"/>
              <a:t>rdx</a:t>
            </a:r>
            <a:r>
              <a:rPr lang="en-US" altLang="zh-CN" dirty="0"/>
              <a:t>),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mov_  %dx, 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33</a:t>
            </a:fld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r>
              <a:rPr lang="zh-CN" altLang="en-US" dirty="0"/>
              <a:t>对于下面汇编代码的每一行，根据操作数，确定适当的指令后缀。（例如</a:t>
            </a:r>
            <a:r>
              <a:rPr lang="en-US" altLang="zh-CN" dirty="0" err="1"/>
              <a:t>mov</a:t>
            </a:r>
            <a:r>
              <a:rPr lang="zh-CN" altLang="en-US" dirty="0"/>
              <a:t>可以被重写成</a:t>
            </a:r>
            <a:r>
              <a:rPr lang="en-US" altLang="zh-CN" dirty="0" err="1"/>
              <a:t>movb</a:t>
            </a:r>
            <a:r>
              <a:rPr lang="en-US" altLang="zh-CN" dirty="0"/>
              <a:t>, </a:t>
            </a:r>
            <a:r>
              <a:rPr lang="en-US" altLang="zh-CN" dirty="0" err="1"/>
              <a:t>movw</a:t>
            </a:r>
            <a:r>
              <a:rPr lang="en-US" altLang="zh-CN" dirty="0"/>
              <a:t>, </a:t>
            </a:r>
            <a:r>
              <a:rPr lang="en-US" altLang="zh-CN" dirty="0" err="1"/>
              <a:t>movl</a:t>
            </a:r>
            <a:r>
              <a:rPr lang="zh-CN" altLang="en-US" dirty="0"/>
              <a:t>或者</a:t>
            </a:r>
            <a:r>
              <a:rPr lang="en-US" altLang="zh-CN" dirty="0" err="1"/>
              <a:t>movq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l</a:t>
            </a:r>
            <a:r>
              <a:rPr lang="en-US" altLang="zh-CN" dirty="0"/>
              <a:t>  %</a:t>
            </a:r>
            <a:r>
              <a:rPr lang="en-US" altLang="zh-CN" dirty="0" err="1"/>
              <a:t>eax</a:t>
            </a:r>
            <a:r>
              <a:rPr lang="en-US" altLang="zh-CN" dirty="0"/>
              <a:t>, (%</a:t>
            </a:r>
            <a:r>
              <a:rPr lang="en-US" altLang="zh-CN" dirty="0" err="1"/>
              <a:t>rsp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w</a:t>
            </a:r>
            <a:r>
              <a:rPr lang="en-US" altLang="zh-CN" dirty="0"/>
              <a:t>  (%</a:t>
            </a:r>
            <a:r>
              <a:rPr lang="en-US" altLang="zh-CN" dirty="0" err="1"/>
              <a:t>rax</a:t>
            </a:r>
            <a:r>
              <a:rPr lang="en-US" altLang="zh-CN" dirty="0"/>
              <a:t>), %dx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b</a:t>
            </a:r>
            <a:r>
              <a:rPr lang="en-US" altLang="zh-CN" dirty="0"/>
              <a:t>  $0xFF, %</a:t>
            </a:r>
            <a:r>
              <a:rPr lang="en-US" altLang="zh-CN" dirty="0" err="1"/>
              <a:t>bl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b</a:t>
            </a:r>
            <a:r>
              <a:rPr lang="en-US" altLang="zh-CN" dirty="0"/>
              <a:t>  (%rsp,%rdx,4), %dl</a:t>
            </a:r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q</a:t>
            </a:r>
            <a:r>
              <a:rPr lang="en-US" altLang="zh-CN" dirty="0"/>
              <a:t>  (%</a:t>
            </a:r>
            <a:r>
              <a:rPr lang="en-US" altLang="zh-CN" dirty="0" err="1"/>
              <a:t>rdx</a:t>
            </a:r>
            <a:r>
              <a:rPr lang="en-US" altLang="zh-CN" dirty="0"/>
              <a:t>), %</a:t>
            </a:r>
            <a:r>
              <a:rPr lang="en-US" altLang="zh-CN" dirty="0" err="1"/>
              <a:t>rax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mov</a:t>
            </a:r>
            <a:r>
              <a:rPr lang="en-US" altLang="zh-CN" dirty="0" err="1">
                <a:solidFill>
                  <a:srgbClr val="FF0000"/>
                </a:solidFill>
              </a:rPr>
              <a:t>w</a:t>
            </a:r>
            <a:r>
              <a:rPr lang="en-US" altLang="zh-CN" dirty="0"/>
              <a:t>  %dx, 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sz="2800" dirty="0" err="1"/>
              <a:t>movabsq</a:t>
            </a:r>
            <a:r>
              <a:rPr lang="en-US" altLang="zh-CN" sz="2800" dirty="0"/>
              <a:t> $0x0011223344556677,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=0011223344556677 </a:t>
            </a:r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$0xAA, %dl            </a:t>
            </a:r>
            <a:r>
              <a:rPr lang="en-US" altLang="zh-CN" sz="2800" dirty="0">
                <a:solidFill>
                  <a:srgbClr val="0070C0"/>
                </a:solidFill>
              </a:rPr>
              <a:t>%dl=AA (1010 1010)</a:t>
            </a:r>
          </a:p>
          <a:p>
            <a:pPr marL="0" indent="0">
              <a:buNone/>
            </a:pPr>
            <a:r>
              <a:rPr lang="zh-CN" altLang="en-US" sz="2800" dirty="0"/>
              <a:t>分别求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%dl, %al             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=00112233445566AA</a:t>
            </a:r>
          </a:p>
          <a:p>
            <a:pPr marL="0" indent="0">
              <a:buNone/>
            </a:pPr>
            <a:r>
              <a:rPr lang="en-US" altLang="zh-CN" sz="2800" dirty="0" err="1"/>
              <a:t>movsbq</a:t>
            </a:r>
            <a:r>
              <a:rPr lang="en-US" altLang="zh-CN" sz="2800" dirty="0"/>
              <a:t> %dl,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       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=FF </a:t>
            </a:r>
            <a:r>
              <a:rPr lang="en-US" altLang="zh-CN" sz="2800" dirty="0" err="1">
                <a:solidFill>
                  <a:srgbClr val="0070C0"/>
                </a:solidFill>
              </a:rPr>
              <a:t>FF</a:t>
            </a: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</a:rPr>
              <a:t>FF</a:t>
            </a: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</a:rPr>
              <a:t>FF</a:t>
            </a: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</a:rPr>
              <a:t>FF</a:t>
            </a: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</a:rPr>
              <a:t>FF</a:t>
            </a:r>
            <a:r>
              <a:rPr lang="en-US" altLang="zh-CN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</a:rPr>
              <a:t>FF</a:t>
            </a:r>
            <a:r>
              <a:rPr lang="en-US" altLang="zh-CN" sz="2800" dirty="0">
                <a:solidFill>
                  <a:srgbClr val="0070C0"/>
                </a:solidFill>
              </a:rPr>
              <a:t> AA </a:t>
            </a:r>
          </a:p>
          <a:p>
            <a:pPr marL="0" indent="0">
              <a:buNone/>
            </a:pPr>
            <a:r>
              <a:rPr lang="en-US" altLang="zh-CN" sz="2800" dirty="0" err="1"/>
              <a:t>movzbq</a:t>
            </a:r>
            <a:r>
              <a:rPr lang="en-US" altLang="zh-CN" sz="2800" dirty="0"/>
              <a:t> %dl,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            </a:t>
            </a:r>
            <a:r>
              <a:rPr lang="en-US" altLang="zh-CN" sz="2800" dirty="0">
                <a:solidFill>
                  <a:srgbClr val="0070C0"/>
                </a:solidFill>
              </a:rPr>
              <a:t>%</a:t>
            </a:r>
            <a:r>
              <a:rPr lang="en-US" altLang="zh-CN" sz="2800" dirty="0" err="1">
                <a:solidFill>
                  <a:srgbClr val="0070C0"/>
                </a:solidFill>
              </a:rPr>
              <a:t>rax</a:t>
            </a:r>
            <a:r>
              <a:rPr lang="en-US" altLang="zh-CN" sz="2800" dirty="0">
                <a:solidFill>
                  <a:srgbClr val="0070C0"/>
                </a:solidFill>
              </a:rPr>
              <a:t>=00000000000000AA 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29921"/>
            <a:ext cx="10972800" cy="54962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练习题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sz="2800" dirty="0"/>
              <a:t>当我们调用汇编器的时候，下面代码的每一行都会产生一个错误消息，解释每一行都是哪里出了错</a:t>
            </a: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sz="2800" dirty="0" err="1">
                <a:solidFill>
                  <a:srgbClr val="0070C0"/>
                </a:solidFill>
              </a:rPr>
              <a:t>movb</a:t>
            </a:r>
            <a:r>
              <a:rPr lang="en-US" altLang="zh-CN" sz="2800" dirty="0">
                <a:solidFill>
                  <a:srgbClr val="0070C0"/>
                </a:solidFill>
              </a:rPr>
              <a:t> $0xF, (%</a:t>
            </a:r>
            <a:r>
              <a:rPr lang="en-US" altLang="zh-CN" sz="2800" dirty="0" err="1">
                <a:solidFill>
                  <a:srgbClr val="0070C0"/>
                </a:solidFill>
              </a:rPr>
              <a:t>ebx</a:t>
            </a:r>
            <a:r>
              <a:rPr lang="en-US" altLang="zh-CN" sz="2800" dirty="0">
                <a:solidFill>
                  <a:srgbClr val="0070C0"/>
                </a:solidFill>
              </a:rPr>
              <a:t>) </a:t>
            </a:r>
          </a:p>
          <a:p>
            <a:pPr marL="0" indent="0">
              <a:buNone/>
            </a:pPr>
            <a:r>
              <a:rPr lang="en-US" altLang="zh-CN" sz="2800" dirty="0" err="1"/>
              <a:t>movl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, (%</a:t>
            </a:r>
            <a:r>
              <a:rPr lang="en-US" altLang="zh-CN" sz="2800" dirty="0" err="1"/>
              <a:t>rsp</a:t>
            </a:r>
            <a:r>
              <a:rPr lang="en-US" altLang="zh-CN" sz="2800" dirty="0"/>
              <a:t>)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movw</a:t>
            </a:r>
            <a:r>
              <a:rPr lang="en-US" altLang="zh-CN" sz="2800" dirty="0"/>
              <a:t> (%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), 4(%</a:t>
            </a:r>
            <a:r>
              <a:rPr lang="en-US" altLang="zh-CN" sz="2800" dirty="0" err="1"/>
              <a:t>rsp</a:t>
            </a:r>
            <a:r>
              <a:rPr lang="en-US" altLang="zh-CN" sz="2800" dirty="0"/>
              <a:t>) </a:t>
            </a:r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%al, %</a:t>
            </a:r>
            <a:r>
              <a:rPr lang="en-US" altLang="zh-CN" sz="2800" dirty="0" err="1"/>
              <a:t>sl</a:t>
            </a:r>
            <a:r>
              <a:rPr lang="en-US" altLang="zh-CN" sz="2800" dirty="0"/>
              <a:t>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movq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, $0x123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movl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eax</a:t>
            </a:r>
            <a:r>
              <a:rPr lang="en-US" altLang="zh-CN" sz="2800" dirty="0"/>
              <a:t>, %</a:t>
            </a:r>
            <a:r>
              <a:rPr lang="en-US" altLang="zh-CN" sz="2800" dirty="0" err="1"/>
              <a:t>rdx</a:t>
            </a:r>
            <a:r>
              <a:rPr lang="en-US" altLang="zh-CN" sz="2800" dirty="0"/>
              <a:t> 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 err="1"/>
              <a:t>movb</a:t>
            </a:r>
            <a:r>
              <a:rPr lang="en-US" altLang="zh-CN" sz="2800" dirty="0"/>
              <a:t> %</a:t>
            </a:r>
            <a:r>
              <a:rPr lang="en-US" altLang="zh-CN" sz="2800" dirty="0" err="1"/>
              <a:t>si</a:t>
            </a:r>
            <a:r>
              <a:rPr lang="en-US" altLang="zh-CN" sz="2800" dirty="0"/>
              <a:t>, 8(%</a:t>
            </a:r>
            <a:r>
              <a:rPr lang="en-US" altLang="zh-CN" sz="2800" dirty="0" err="1"/>
              <a:t>rbp</a:t>
            </a:r>
            <a:r>
              <a:rPr lang="en-US" altLang="zh-CN" sz="2800" dirty="0"/>
              <a:t>)           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873760"/>
            <a:ext cx="7658100" cy="573088"/>
          </a:xfrm>
        </p:spPr>
        <p:txBody>
          <a:bodyPr/>
          <a:lstStyle/>
          <a:p>
            <a:r>
              <a:rPr lang="zh-CN" altLang="en-US" dirty="0"/>
              <a:t>数据传送示例</a:t>
            </a:r>
            <a:endParaRPr lang="en-US" dirty="0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676400" y="2169160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void swap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 (long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, long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) 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{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long t0 =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long t1 =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 = t1;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 = t0;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}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19800" y="2723158"/>
            <a:ext cx="41910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855822" y="1780988"/>
            <a:ext cx="1752600" cy="1752600"/>
            <a:chOff x="9111129" y="1790700"/>
            <a:chExt cx="1752600" cy="1752600"/>
          </a:xfrm>
        </p:grpSpPr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</p:grp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507907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1828800" y="1295400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void swap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 (long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, long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) 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{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long t0 =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long t1 =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*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r>
              <a:rPr lang="en-US" dirty="0">
                <a:latin typeface="Courier New" panose="02070409020205090404" pitchFamily="49" charset="0"/>
              </a:rPr>
              <a:t> = t1;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  *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r>
              <a:rPr lang="en-US" dirty="0">
                <a:latin typeface="Courier New" panose="02070409020205090404" pitchFamily="49" charset="0"/>
              </a:rPr>
              <a:t> = t0;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</a:rPr>
              <a:t>}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8614371" y="833736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2057400" y="4114800"/>
            <a:ext cx="2438400" cy="167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alibri" panose="020F0502020204030204" pitchFamily="34" charset="0"/>
              </a:rPr>
              <a:t>Register	Value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</a:rPr>
              <a:t>rdi</a:t>
            </a:r>
            <a:r>
              <a:rPr lang="en-US" dirty="0">
                <a:latin typeface="Courier New" panose="02070409020205090404" pitchFamily="49" charset="0"/>
              </a:rPr>
              <a:t>	</a:t>
            </a:r>
            <a:r>
              <a:rPr lang="en-US" dirty="0" err="1">
                <a:latin typeface="Courier New" panose="02070409020205090404" pitchFamily="49" charset="0"/>
              </a:rPr>
              <a:t>xp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</a:rPr>
              <a:t>rsi</a:t>
            </a:r>
            <a:r>
              <a:rPr lang="en-US" dirty="0">
                <a:latin typeface="Courier New" panose="02070409020205090404" pitchFamily="49" charset="0"/>
              </a:rPr>
              <a:t>	</a:t>
            </a:r>
            <a:r>
              <a:rPr lang="en-US" dirty="0" err="1">
                <a:latin typeface="Courier New" panose="02070409020205090404" pitchFamily="49" charset="0"/>
              </a:rPr>
              <a:t>yp</a:t>
            </a:r>
            <a:endParaRPr lang="en-US" dirty="0">
              <a:latin typeface="Courier New" panose="02070409020205090404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</a:rPr>
              <a:t>rax</a:t>
            </a:r>
            <a:r>
              <a:rPr lang="en-US" dirty="0">
                <a:latin typeface="Courier New" panose="02070409020205090404" pitchFamily="49" charset="0"/>
              </a:rPr>
              <a:t>	t0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409020205090404" pitchFamily="49" charset="0"/>
              </a:rPr>
              <a:t>%</a:t>
            </a:r>
            <a:r>
              <a:rPr lang="en-US" dirty="0" err="1">
                <a:latin typeface="Courier New" panose="02070409020205090404" pitchFamily="49" charset="0"/>
              </a:rPr>
              <a:t>rdx</a:t>
            </a:r>
            <a:r>
              <a:rPr lang="en-US" dirty="0">
                <a:latin typeface="Courier New" panose="02070409020205090404" pitchFamily="49" charset="0"/>
              </a:rPr>
              <a:t>	t1</a:t>
            </a: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4572000" y="480060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6040400" y="1219201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</a:p>
        </p:txBody>
      </p:sp>
      <p:cxnSp>
        <p:nvCxnSpPr>
          <p:cNvPr id="3" name="Straight Arrow Connector 2"/>
          <p:cNvCxnSpPr>
            <a:endCxn id="34" idx="1"/>
          </p:cNvCxnSpPr>
          <p:nvPr/>
        </p:nvCxnSpPr>
        <p:spPr bwMode="auto">
          <a:xfrm flipV="1">
            <a:off x="7239000" y="1647176"/>
            <a:ext cx="1466178" cy="334025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239001" y="2438400"/>
            <a:ext cx="1451237" cy="685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7162800" y="190500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162800" y="236220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05178" y="1456675"/>
            <a:ext cx="1066800" cy="1905000"/>
            <a:chOff x="7181178" y="1456675"/>
            <a:chExt cx="1066800" cy="1905000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7181178" y="1456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7181178" y="1837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7181178" y="2218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7181178" y="2599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7181178" y="2980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0960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966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347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28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09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4905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189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55712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3743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1960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00" y="1718846"/>
            <a:ext cx="1219200" cy="2190764"/>
            <a:chOff x="6096000" y="1414046"/>
            <a:chExt cx="1219200" cy="2190764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69912"/>
            <a:ext cx="8229600" cy="573088"/>
          </a:xfrm>
        </p:spPr>
        <p:txBody>
          <a:bodyPr/>
          <a:lstStyle/>
          <a:p>
            <a:r>
              <a:rPr lang="en-US" dirty="0"/>
              <a:t>Intel x86 </a:t>
            </a:r>
            <a:r>
              <a:rPr lang="zh-CN" altLang="en-US" dirty="0"/>
              <a:t>进化</a:t>
            </a:r>
            <a:r>
              <a:rPr lang="en-US" dirty="0"/>
              <a:t>: </a:t>
            </a:r>
            <a:r>
              <a:rPr lang="zh-CN" altLang="en-US" dirty="0"/>
              <a:t>里程碑</a:t>
            </a:r>
            <a:endParaRPr lang="en-US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182688"/>
            <a:ext cx="10942320" cy="5105400"/>
          </a:xfrm>
        </p:spPr>
        <p:txBody>
          <a:bodyPr/>
          <a:lstStyle/>
          <a:p>
            <a:pPr marL="224155" indent="-224155" defTabSz="895350">
              <a:buNone/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i="1" dirty="0">
                <a:solidFill>
                  <a:srgbClr val="C00000"/>
                </a:solidFill>
              </a:rPr>
              <a:t>	Name	Date	Transistors	MHz</a:t>
            </a:r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8086	1978	29K	5-10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第一个</a:t>
            </a:r>
            <a:r>
              <a:rPr lang="en-US" sz="2000" dirty="0"/>
              <a:t> 16-bit Intel </a:t>
            </a:r>
            <a:r>
              <a:rPr lang="zh-CN" altLang="en-US" sz="2000" dirty="0"/>
              <a:t>处理器，用于 </a:t>
            </a:r>
            <a:r>
              <a:rPr lang="en-US" sz="2000" dirty="0"/>
              <a:t>IBM PC &amp; DOS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000" dirty="0"/>
              <a:t>1MB </a:t>
            </a:r>
            <a:r>
              <a:rPr lang="zh-CN" altLang="en-US" sz="2000" dirty="0"/>
              <a:t>地址空间</a:t>
            </a:r>
            <a:endParaRPr lang="en-US" sz="2000" dirty="0"/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386	1985	275K	16-33	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第一个 </a:t>
            </a:r>
            <a:r>
              <a:rPr lang="en-US" sz="2000" dirty="0"/>
              <a:t>32 bit Intel </a:t>
            </a:r>
            <a:r>
              <a:rPr lang="zh-CN" altLang="en-US" sz="2000" dirty="0"/>
              <a:t>处理器</a:t>
            </a:r>
            <a:r>
              <a:rPr lang="en-US" sz="2000" dirty="0"/>
              <a:t> , </a:t>
            </a:r>
            <a:r>
              <a:rPr lang="zh-CN" altLang="en-US" sz="2000" dirty="0"/>
              <a:t>被称为</a:t>
            </a:r>
            <a:r>
              <a:rPr lang="en-US" sz="2000" dirty="0"/>
              <a:t> IA32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增加</a:t>
            </a:r>
            <a:r>
              <a:rPr lang="en-US" sz="2000" dirty="0"/>
              <a:t> “</a:t>
            </a:r>
            <a:r>
              <a:rPr lang="zh-CN" altLang="en-US" sz="2000" dirty="0"/>
              <a:t>平坦寻址模式</a:t>
            </a:r>
            <a:r>
              <a:rPr lang="en-US" sz="2000" dirty="0"/>
              <a:t>”, </a:t>
            </a:r>
            <a:r>
              <a:rPr lang="zh-CN" altLang="en-US" sz="2000" dirty="0"/>
              <a:t>全面支持 </a:t>
            </a:r>
            <a:r>
              <a:rPr lang="en-US" sz="2000" dirty="0"/>
              <a:t>Unix</a:t>
            </a:r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Pentium 4E	2004	125M	2800-3800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第一个 </a:t>
            </a:r>
            <a:r>
              <a:rPr lang="en-US" sz="2000" dirty="0"/>
              <a:t>64-bit Intel x86 </a:t>
            </a:r>
            <a:r>
              <a:rPr lang="zh-CN" altLang="en-US" sz="2000" dirty="0"/>
              <a:t>处理器</a:t>
            </a:r>
            <a:r>
              <a:rPr lang="en-US" sz="2000" dirty="0"/>
              <a:t>, </a:t>
            </a:r>
            <a:r>
              <a:rPr lang="zh-CN" altLang="en-US" sz="2000" dirty="0"/>
              <a:t>被称为</a:t>
            </a:r>
            <a:r>
              <a:rPr lang="en-US" sz="2000" dirty="0"/>
              <a:t> x86-64</a:t>
            </a:r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Core 2	2006	291M	1060-3500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第一个多核</a:t>
            </a:r>
            <a:r>
              <a:rPr lang="en-US" sz="2000" dirty="0"/>
              <a:t> Intel </a:t>
            </a:r>
            <a:r>
              <a:rPr lang="zh-CN" altLang="en-US" sz="2000" dirty="0"/>
              <a:t>处理器</a:t>
            </a:r>
            <a:endParaRPr lang="en-US" sz="2000" dirty="0"/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sz="2400" dirty="0"/>
              <a:t>Core i7	2008	731M	1700-3900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zh-CN" altLang="en-US" sz="2000" dirty="0"/>
              <a:t>四核处理器</a:t>
            </a:r>
            <a:endParaRPr lang="en-US"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8072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2037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418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99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80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6163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9003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solidFill>
                    <a:srgbClr val="FF0000"/>
                  </a:solidFill>
                  <a:latin typeface="Courier New" panose="02070409020205090404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409020205090404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62824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40855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53" idx="1"/>
            <a:endCxn id="71" idx="3"/>
          </p:cNvCxnSpPr>
          <p:nvPr/>
        </p:nvCxnSpPr>
        <p:spPr bwMode="auto">
          <a:xfrm flipH="1">
            <a:off x="4387424" y="2228130"/>
            <a:ext cx="2089577" cy="1066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9072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</a:t>
            </a:r>
            <a:r>
              <a:rPr lang="ro-RO" dirty="0">
                <a:solidFill>
                  <a:srgbClr val="FF0000"/>
                </a:solidFill>
                <a:latin typeface="Courier New" panose="02070409020205090404" pitchFamily="49" charset="0"/>
              </a:rPr>
              <a:t>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0" y="1789966"/>
            <a:ext cx="1219200" cy="2190764"/>
            <a:chOff x="6096000" y="1414046"/>
            <a:chExt cx="1219200" cy="2190764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7056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2027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408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89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70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514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7987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solidFill>
                    <a:srgbClr val="FF0000"/>
                  </a:solidFill>
                  <a:latin typeface="Courier New" panose="02070409020205090404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61808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9839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58" idx="1"/>
            <a:endCxn id="72" idx="3"/>
          </p:cNvCxnSpPr>
          <p:nvPr/>
        </p:nvCxnSpPr>
        <p:spPr bwMode="auto">
          <a:xfrm flipH="1">
            <a:off x="4387424" y="3741970"/>
            <a:ext cx="2089577" cy="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805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</a:t>
            </a:r>
            <a:r>
              <a:rPr lang="ro-RO" dirty="0">
                <a:solidFill>
                  <a:srgbClr val="FF0000"/>
                </a:solidFill>
                <a:latin typeface="Courier New" panose="02070409020205090404" pitchFamily="49" charset="0"/>
              </a:rPr>
              <a:t> 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620000" y="1779806"/>
            <a:ext cx="1219200" cy="2190764"/>
            <a:chOff x="6096000" y="1414046"/>
            <a:chExt cx="1219200" cy="2190764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</a:p>
          </p:txBody>
        </p:sp>
        <p:sp>
          <p:nvSpPr>
            <p:cNvPr id="36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</a:p>
          </p:txBody>
        </p:sp>
        <p:sp>
          <p:nvSpPr>
            <p:cNvPr id="37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1976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976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urier New" panose="02070409020205090404" pitchFamily="49" charset="0"/>
              </a:rPr>
              <a:t>456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357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38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19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0067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2907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56728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4759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72" idx="3"/>
            <a:endCxn id="53" idx="1"/>
          </p:cNvCxnSpPr>
          <p:nvPr/>
        </p:nvCxnSpPr>
        <p:spPr bwMode="auto">
          <a:xfrm flipV="1">
            <a:off x="4387424" y="2167170"/>
            <a:ext cx="2089577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2976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</a:t>
            </a:r>
            <a:r>
              <a:rPr lang="ro-RO" dirty="0">
                <a:solidFill>
                  <a:srgbClr val="FF0000"/>
                </a:solidFill>
                <a:latin typeface="Courier New" panose="02070409020205090404" pitchFamily="49" charset="0"/>
              </a:rPr>
              <a:t>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0" y="1729006"/>
            <a:ext cx="1219200" cy="2190764"/>
            <a:chOff x="6096000" y="1414046"/>
            <a:chExt cx="1219200" cy="2190764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660400"/>
            <a:ext cx="6375400" cy="573088"/>
          </a:xfrm>
        </p:spPr>
        <p:txBody>
          <a:bodyPr/>
          <a:lstStyle/>
          <a:p>
            <a:r>
              <a:rPr lang="en-US" dirty="0">
                <a:latin typeface="Courier New" panose="02070409020205090404"/>
                <a:cs typeface="Courier New" panose="02070409020205090404"/>
              </a:rPr>
              <a:t>Swap</a:t>
            </a:r>
            <a:r>
              <a:rPr lang="en-US" dirty="0"/>
              <a:t>()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2017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latin typeface="Courier New" panose="02070409020205090404" pitchFamily="49" charset="0"/>
              </a:rPr>
              <a:t>456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398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ourier New" panose="02070409020205090404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779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3160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5413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123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21697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rsi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rax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%</a:t>
              </a:r>
              <a:r>
                <a:rPr lang="en-US" dirty="0" err="1">
                  <a:latin typeface="Courier New" panose="02070409020205090404" pitchFamily="49" charset="0"/>
                </a:rPr>
                <a:t>rdx</a:t>
              </a:r>
              <a:endParaRPr lang="en-US" dirty="0">
                <a:latin typeface="Courier New" panose="02070409020205090404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607923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388234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71" idx="3"/>
          </p:cNvCxnSpPr>
          <p:nvPr/>
        </p:nvCxnSpPr>
        <p:spPr bwMode="auto">
          <a:xfrm>
            <a:off x="4387423" y="3274610"/>
            <a:ext cx="2074636" cy="4191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47040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409020205090404" pitchFamily="49" charset="0"/>
              </a:rPr>
              <a:t>  </a:t>
            </a:r>
            <a:r>
              <a:rPr lang="ro-RO" dirty="0">
                <a:latin typeface="Courier New" panose="02070409020205090404" pitchFamily="49" charset="0"/>
              </a:rPr>
              <a:t> 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</a:t>
            </a:r>
            <a:r>
              <a:rPr lang="ro-RO" dirty="0">
                <a:solidFill>
                  <a:srgbClr val="FF0000"/>
                </a:solidFill>
                <a:latin typeface="Courier New" panose="02070409020205090404" pitchFamily="49" charset="0"/>
              </a:rPr>
              <a:t>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409020205090404" pitchFamily="49" charset="0"/>
              </a:rPr>
              <a:t>   ret</a:t>
            </a:r>
            <a:endParaRPr lang="en-US" dirty="0">
              <a:latin typeface="Courier New" panose="02070409020205090404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620000" y="1769646"/>
            <a:ext cx="1219200" cy="2190764"/>
            <a:chOff x="6096000" y="1414046"/>
            <a:chExt cx="1219200" cy="2190764"/>
          </a:xfrm>
        </p:grpSpPr>
        <p:sp>
          <p:nvSpPr>
            <p:cNvPr id="2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0x120 </a:t>
              </a: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0x118</a:t>
              </a: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0x110 </a:t>
              </a:r>
            </a:p>
          </p:txBody>
        </p:sp>
        <p:sp>
          <p:nvSpPr>
            <p:cNvPr id="3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0x108 </a:t>
              </a:r>
            </a:p>
          </p:txBody>
        </p:sp>
        <p:sp>
          <p:nvSpPr>
            <p:cNvPr id="3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dirty="0">
                  <a:latin typeface="Courier New" panose="02070409020205090404" pitchFamily="49" charset="0"/>
                </a:rPr>
                <a:t>0x100 </a:t>
              </a: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/>
                  <a:cs typeface="Calibri"/>
                </a:rPr>
                <a:t>Address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栈</a:t>
            </a:r>
            <a:endParaRPr lang="en-US" dirty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28321" y="1397000"/>
            <a:ext cx="5834379" cy="4238626"/>
          </a:xfrm>
        </p:spPr>
        <p:txBody>
          <a:bodyPr/>
          <a:lstStyle/>
          <a:p>
            <a:r>
              <a:rPr lang="zh-CN" altLang="en-US" dirty="0"/>
              <a:t>后进先出</a:t>
            </a:r>
            <a:endParaRPr lang="en-US" dirty="0"/>
          </a:p>
          <a:p>
            <a:r>
              <a:rPr lang="zh-CN" altLang="en-US" dirty="0"/>
              <a:t>向低地址增长</a:t>
            </a:r>
            <a:endParaRPr lang="en-US" dirty="0"/>
          </a:p>
          <a:p>
            <a:endParaRPr lang="en-US" dirty="0"/>
          </a:p>
          <a:p>
            <a:r>
              <a:rPr lang="zh-CN" alt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寄存器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rsp</a:t>
            </a:r>
            <a:r>
              <a:rPr lang="en-US" dirty="0"/>
              <a:t> </a:t>
            </a:r>
            <a:r>
              <a:rPr lang="zh-CN" altLang="en-US" dirty="0"/>
              <a:t>储存了最低的栈地址</a:t>
            </a:r>
            <a:endParaRPr lang="en-US" dirty="0"/>
          </a:p>
          <a:p>
            <a:pPr marL="552450" lvl="1"/>
            <a:r>
              <a:rPr lang="zh-CN" altLang="en-US" dirty="0"/>
              <a:t>栈顶的元素</a:t>
            </a:r>
            <a:endParaRPr lang="en-US" dirty="0"/>
          </a:p>
        </p:txBody>
      </p:sp>
      <p:grpSp>
        <p:nvGrpSpPr>
          <p:cNvPr id="41989" name="Group 5"/>
          <p:cNvGrpSpPr/>
          <p:nvPr/>
        </p:nvGrpSpPr>
        <p:grpSpPr bwMode="auto">
          <a:xfrm>
            <a:off x="5257800" y="1066801"/>
            <a:ext cx="6559550" cy="5013325"/>
            <a:chOff x="0" y="0"/>
            <a:chExt cx="4131" cy="3158"/>
          </a:xfrm>
        </p:grpSpPr>
        <p:sp>
          <p:nvSpPr>
            <p:cNvPr id="41990" name="Line 6"/>
            <p:cNvSpPr>
              <a:spLocks noChangeShapeType="1"/>
            </p:cNvSpPr>
            <p:nvPr/>
          </p:nvSpPr>
          <p:spPr bwMode="auto">
            <a:xfrm>
              <a:off x="1679" y="2496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1" name="Rectangle 7"/>
            <p:cNvSpPr/>
            <p:nvPr/>
          </p:nvSpPr>
          <p:spPr bwMode="auto">
            <a:xfrm>
              <a:off x="0" y="2350"/>
              <a:ext cx="1659" cy="28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</a:t>
              </a:r>
              <a:r>
                <a:rPr lang="en-US" sz="2400" dirty="0" err="1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rsp</a:t>
              </a:r>
              <a:endPara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41992" name="Rectangle 8"/>
            <p:cNvSpPr/>
            <p:nvPr/>
          </p:nvSpPr>
          <p:spPr bwMode="auto">
            <a:xfrm>
              <a:off x="2073" y="576"/>
              <a:ext cx="822" cy="2016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3418" y="1824"/>
              <a:ext cx="0" cy="86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4" name="Rectangle 10"/>
            <p:cNvSpPr/>
            <p:nvPr/>
          </p:nvSpPr>
          <p:spPr bwMode="auto">
            <a:xfrm>
              <a:off x="3477" y="1918"/>
              <a:ext cx="512" cy="5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Stack Grows</a:t>
              </a:r>
              <a:endParaRPr lang="en-US" dirty="0">
                <a:latin typeface="Arial Narrow" panose="020B0606020202030204" pitchFamily="34" charset="0"/>
                <a:ea typeface="Lucida Grande" panose="020B0600040502020204" charset="0"/>
                <a:cs typeface="Lucida Grande" panose="020B0600040502020204" charset="0"/>
                <a:sym typeface="Arial Narrow" panose="020B0606020202030204" pitchFamily="34" charset="0"/>
              </a:endParaRPr>
            </a:p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Down</a:t>
              </a:r>
            </a:p>
          </p:txBody>
        </p:sp>
        <p:sp>
          <p:nvSpPr>
            <p:cNvPr id="41995" name="Line 11"/>
            <p:cNvSpPr>
              <a:spLocks noChangeShapeType="1"/>
            </p:cNvSpPr>
            <p:nvPr/>
          </p:nvSpPr>
          <p:spPr bwMode="auto">
            <a:xfrm rot="10800000" flipH="1">
              <a:off x="3418" y="432"/>
              <a:ext cx="0" cy="912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6" name="Rectangle 12"/>
            <p:cNvSpPr/>
            <p:nvPr/>
          </p:nvSpPr>
          <p:spPr bwMode="auto">
            <a:xfrm>
              <a:off x="3480" y="690"/>
              <a:ext cx="651" cy="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Increasing</a:t>
              </a:r>
              <a:endParaRPr lang="en-US">
                <a:latin typeface="Arial Narrow" panose="020B0606020202030204" pitchFamily="34" charset="0"/>
                <a:ea typeface="Lucida Grande" panose="020B0600040502020204" charset="0"/>
                <a:cs typeface="Lucida Grande" panose="020B0600040502020204" charset="0"/>
                <a:sym typeface="Arial Narrow" panose="020B0606020202030204" pitchFamily="34" charset="0"/>
              </a:endParaRPr>
            </a:p>
            <a:p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Addresses</a:t>
              </a:r>
            </a:p>
          </p:txBody>
        </p:sp>
        <p:sp>
          <p:nvSpPr>
            <p:cNvPr id="41997" name="Rectangle 13"/>
            <p:cNvSpPr/>
            <p:nvPr/>
          </p:nvSpPr>
          <p:spPr bwMode="auto">
            <a:xfrm>
              <a:off x="1994" y="2878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</a:p>
          </p:txBody>
        </p:sp>
        <p:sp>
          <p:nvSpPr>
            <p:cNvPr id="41998" name="Line 14"/>
            <p:cNvSpPr>
              <a:spLocks noChangeShapeType="1"/>
            </p:cNvSpPr>
            <p:nvPr/>
          </p:nvSpPr>
          <p:spPr bwMode="auto">
            <a:xfrm>
              <a:off x="2072" y="2400"/>
              <a:ext cx="8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9" name="Rectangle 15"/>
            <p:cNvSpPr/>
            <p:nvPr/>
          </p:nvSpPr>
          <p:spPr bwMode="auto">
            <a:xfrm>
              <a:off x="1842" y="0"/>
              <a:ext cx="1285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“Bottom”</a:t>
              </a:r>
            </a:p>
          </p:txBody>
        </p:sp>
        <p:sp>
          <p:nvSpPr>
            <p:cNvPr id="42000" name="AutoShape 16"/>
            <p:cNvSpPr/>
            <p:nvPr/>
          </p:nvSpPr>
          <p:spPr bwMode="auto">
            <a:xfrm>
              <a:off x="2288" y="288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1" name="AutoShape 17"/>
            <p:cNvSpPr/>
            <p:nvPr/>
          </p:nvSpPr>
          <p:spPr bwMode="auto">
            <a:xfrm rot="10800000" flipH="1">
              <a:off x="2288" y="2640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栈</a:t>
            </a:r>
            <a:r>
              <a:rPr lang="en-US" dirty="0"/>
              <a:t>: Push</a:t>
            </a:r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pushq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panose="02070409020205090404" charset="0"/>
              <a:sym typeface="Courier New Bold" panose="02070409020205090404" charset="0"/>
            </a:endParaRPr>
          </a:p>
          <a:p>
            <a:pPr marL="552450" lvl="1"/>
            <a:r>
              <a:rPr lang="zh-CN" altLang="en-US" dirty="0"/>
              <a:t>将四字压入栈</a:t>
            </a:r>
            <a:endParaRPr lang="en-US" dirty="0"/>
          </a:p>
          <a:p>
            <a:pPr marL="552450" lvl="1"/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rsp</a:t>
            </a:r>
            <a:r>
              <a:rPr lang="en-US" dirty="0"/>
              <a:t> </a:t>
            </a:r>
            <a:r>
              <a:rPr lang="zh-CN" altLang="en-US" dirty="0"/>
              <a:t>减</a:t>
            </a:r>
            <a:r>
              <a:rPr lang="en-US" dirty="0"/>
              <a:t> 8</a:t>
            </a:r>
          </a:p>
          <a:p>
            <a:pPr marL="266700" lvl="1" indent="0">
              <a:buNone/>
            </a:pPr>
            <a:endParaRPr lang="en-US" dirty="0">
              <a:latin typeface="Courier New Bold" panose="02070409020205090404" charset="0"/>
              <a:ea typeface="ヒラギノ角ゴ ProN W6" panose="020B0300000000000000" charset="-128"/>
              <a:cs typeface="ヒラギノ角ゴ ProN W6" panose="020B0300000000000000" charset="-128"/>
              <a:sym typeface="Courier New Bold" panose="02070409020205090404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654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19" name="Group 11"/>
          <p:cNvGrpSpPr/>
          <p:nvPr/>
        </p:nvGrpSpPr>
        <p:grpSpPr bwMode="auto">
          <a:xfrm>
            <a:off x="6564314" y="5011738"/>
            <a:ext cx="2016125" cy="474662"/>
            <a:chOff x="0" y="0"/>
            <a:chExt cx="1270" cy="298"/>
          </a:xfrm>
        </p:grpSpPr>
        <p:sp>
          <p:nvSpPr>
            <p:cNvPr id="43020" name="Rectangle 12"/>
            <p:cNvSpPr/>
            <p:nvPr/>
          </p:nvSpPr>
          <p:spPr bwMode="auto">
            <a:xfrm>
              <a:off x="450" y="106"/>
              <a:ext cx="820" cy="192"/>
            </a:xfrm>
            <a:prstGeom prst="rect">
              <a:avLst/>
            </a:prstGeom>
            <a:solidFill>
              <a:srgbClr val="8484E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>
              <a:off x="56" y="203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2" name="Rectangle 14"/>
            <p:cNvSpPr/>
            <p:nvPr/>
          </p:nvSpPr>
          <p:spPr bwMode="auto">
            <a:xfrm>
              <a:off x="222" y="0"/>
              <a:ext cx="154" cy="203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-8</a:t>
              </a:r>
            </a:p>
          </p:txBody>
        </p:sp>
        <p:sp>
          <p:nvSpPr>
            <p:cNvPr id="43023" name="AutoShape 15"/>
            <p:cNvSpPr/>
            <p:nvPr/>
          </p:nvSpPr>
          <p:spPr bwMode="auto">
            <a:xfrm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654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7280276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9415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9509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latin typeface="Arial Narrow" panose="020B0606020202030204" pitchFamily="34" charset="0"/>
              <a:ea typeface="Lucida Grande" panose="020B0600040502020204" charset="0"/>
              <a:cs typeface="Lucida Grande" panose="020B0600040502020204" charset="0"/>
              <a:sym typeface="Arial Narrow" panose="020B0606020202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9415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9513889" y="2162175"/>
            <a:ext cx="953979" cy="553998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latin typeface="Arial Narrow" panose="020B0606020202030204" pitchFamily="34" charset="0"/>
              <a:ea typeface="Lucida Grande" panose="020B0600040502020204" charset="0"/>
              <a:cs typeface="Lucida Grande" panose="020B0600040502020204" charset="0"/>
              <a:sym typeface="Arial Narrow" panose="020B0606020202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6911975" y="1066800"/>
            <a:ext cx="1978106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</a:p>
        </p:txBody>
      </p:sp>
      <p:sp>
        <p:nvSpPr>
          <p:cNvPr id="43032" name="AutoShape 24"/>
          <p:cNvSpPr/>
          <p:nvPr/>
        </p:nvSpPr>
        <p:spPr bwMode="auto">
          <a:xfrm>
            <a:off x="7621588" y="1524000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4040188" y="4759326"/>
            <a:ext cx="4597400" cy="1554163"/>
            <a:chOff x="41" y="0"/>
            <a:chExt cx="2896" cy="979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41" y="0"/>
              <a:ext cx="1618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</a:t>
              </a:r>
              <a:r>
                <a:rPr lang="en-US" sz="2400" dirty="0" err="1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rsp</a:t>
              </a:r>
              <a:endPara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02" y="746"/>
              <a:ext cx="935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</a:p>
          </p:txBody>
        </p:sp>
        <p:sp>
          <p:nvSpPr>
            <p:cNvPr id="43036" name="AutoShape 28"/>
            <p:cNvSpPr/>
            <p:nvPr/>
          </p:nvSpPr>
          <p:spPr bwMode="auto">
            <a:xfrm rot="10800000" flipH="1">
              <a:off x="2296" y="506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1"/>
          <p:cNvSpPr/>
          <p:nvPr/>
        </p:nvSpPr>
        <p:spPr bwMode="auto">
          <a:xfrm rot="10800000" flipH="1">
            <a:off x="7632700" y="5257800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6654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4055232" y="4797425"/>
            <a:ext cx="2567819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rsp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7280276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9415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9509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Stack Grows</a:t>
            </a:r>
            <a:endParaRPr lang="en-US">
              <a:latin typeface="Arial Narrow" panose="020B0606020202030204" pitchFamily="34" charset="0"/>
              <a:ea typeface="Lucida Grande" panose="020B0600040502020204" charset="0"/>
              <a:cs typeface="Lucida Grande" panose="020B0600040502020204" charset="0"/>
              <a:sym typeface="Arial Narrow" panose="020B0606020202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Down</a:t>
            </a: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9415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9513889" y="2162175"/>
            <a:ext cx="953979" cy="553998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Increasing</a:t>
            </a:r>
            <a:endParaRPr lang="en-US">
              <a:latin typeface="Arial Narrow" panose="020B0606020202030204" pitchFamily="34" charset="0"/>
              <a:ea typeface="Lucida Grande" panose="020B0600040502020204" charset="0"/>
              <a:cs typeface="Lucida Grande" panose="020B0600040502020204" charset="0"/>
              <a:sym typeface="Arial Narrow" panose="020B0606020202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Addresses</a:t>
            </a:r>
          </a:p>
        </p:txBody>
      </p:sp>
      <p:sp>
        <p:nvSpPr>
          <p:cNvPr id="44041" name="Rectangle 9"/>
          <p:cNvSpPr/>
          <p:nvPr/>
        </p:nvSpPr>
        <p:spPr bwMode="auto">
          <a:xfrm>
            <a:off x="7154863" y="5635625"/>
            <a:ext cx="1483676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3" name="Rectangle 11"/>
          <p:cNvSpPr/>
          <p:nvPr/>
        </p:nvSpPr>
        <p:spPr bwMode="auto">
          <a:xfrm>
            <a:off x="6911975" y="1066800"/>
            <a:ext cx="1978106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</a:p>
        </p:txBody>
      </p:sp>
      <p:sp>
        <p:nvSpPr>
          <p:cNvPr id="44044" name="AutoShape 12"/>
          <p:cNvSpPr/>
          <p:nvPr/>
        </p:nvSpPr>
        <p:spPr bwMode="auto">
          <a:xfrm>
            <a:off x="7621588" y="1524000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6" name="Rectangle 14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栈</a:t>
            </a:r>
            <a:r>
              <a:rPr lang="en-US" dirty="0"/>
              <a:t>: Pop</a:t>
            </a:r>
          </a:p>
        </p:txBody>
      </p:sp>
      <p:sp>
        <p:nvSpPr>
          <p:cNvPr id="44052" name="Rectangle 20"/>
          <p:cNvSpPr/>
          <p:nvPr/>
        </p:nvSpPr>
        <p:spPr bwMode="auto">
          <a:xfrm>
            <a:off x="7280276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7278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4054" name="Group 22"/>
          <p:cNvGrpSpPr/>
          <p:nvPr/>
        </p:nvGrpSpPr>
        <p:grpSpPr bwMode="auto">
          <a:xfrm>
            <a:off x="6564313" y="4706938"/>
            <a:ext cx="635000" cy="323850"/>
            <a:chOff x="0" y="0"/>
            <a:chExt cx="400" cy="204"/>
          </a:xfrm>
        </p:grpSpPr>
        <p:sp>
          <p:nvSpPr>
            <p:cNvPr id="44055" name="Line 23"/>
            <p:cNvSpPr>
              <a:spLocks noChangeShapeType="1"/>
            </p:cNvSpPr>
            <p:nvPr/>
          </p:nvSpPr>
          <p:spPr bwMode="auto">
            <a:xfrm>
              <a:off x="56" y="10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56" name="Rectangle 24"/>
            <p:cNvSpPr/>
            <p:nvPr/>
          </p:nvSpPr>
          <p:spPr bwMode="auto">
            <a:xfrm>
              <a:off x="222" y="0"/>
              <a:ext cx="178" cy="204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+8</a:t>
              </a:r>
            </a:p>
          </p:txBody>
        </p:sp>
        <p:sp>
          <p:nvSpPr>
            <p:cNvPr id="44057" name="AutoShape 25"/>
            <p:cNvSpPr/>
            <p:nvPr/>
          </p:nvSpPr>
          <p:spPr bwMode="auto">
            <a:xfrm rot="10800000" flipH="1"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4058" name="Rectangle 26"/>
          <p:cNvSpPr/>
          <p:nvPr/>
        </p:nvSpPr>
        <p:spPr bwMode="auto">
          <a:xfrm>
            <a:off x="7278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7277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60" name="Freeform 28"/>
          <p:cNvSpPr/>
          <p:nvPr/>
        </p:nvSpPr>
        <p:spPr bwMode="auto">
          <a:xfrm>
            <a:off x="7631114" y="4953000"/>
            <a:ext cx="604837" cy="685800"/>
          </a:xfrm>
          <a:custGeom>
            <a:avLst/>
            <a:gdLst/>
            <a:ahLst/>
            <a:cxnLst>
              <a:cxn ang="0">
                <a:pos x="5263" y="6200"/>
              </a:cxn>
              <a:cxn ang="0">
                <a:pos x="5263" y="21600"/>
              </a:cxn>
              <a:cxn ang="0">
                <a:pos x="16144" y="21600"/>
              </a:cxn>
              <a:cxn ang="0">
                <a:pos x="16144" y="6400"/>
              </a:cxn>
              <a:cxn ang="0">
                <a:pos x="21600" y="6400"/>
              </a:cxn>
              <a:cxn ang="0">
                <a:pos x="10929" y="0"/>
              </a:cxn>
              <a:cxn ang="0">
                <a:pos x="0" y="6043"/>
              </a:cxn>
              <a:cxn ang="0">
                <a:pos x="5263" y="6200"/>
              </a:cxn>
              <a:cxn ang="0">
                <a:pos x="5263" y="6200"/>
              </a:cxn>
            </a:cxnLst>
            <a:rect l="0" t="0" r="r" b="b"/>
            <a:pathLst>
              <a:path w="21600" h="21600">
                <a:moveTo>
                  <a:pt x="5263" y="6200"/>
                </a:moveTo>
                <a:lnTo>
                  <a:pt x="5263" y="21600"/>
                </a:lnTo>
                <a:lnTo>
                  <a:pt x="16144" y="21600"/>
                </a:lnTo>
                <a:lnTo>
                  <a:pt x="16144" y="6400"/>
                </a:lnTo>
                <a:lnTo>
                  <a:pt x="21600" y="6400"/>
                </a:lnTo>
                <a:lnTo>
                  <a:pt x="10929" y="0"/>
                </a:lnTo>
                <a:lnTo>
                  <a:pt x="0" y="6043"/>
                </a:lnTo>
                <a:lnTo>
                  <a:pt x="5263" y="6200"/>
                </a:lnTo>
                <a:close/>
                <a:moveTo>
                  <a:pt x="5263" y="6200"/>
                </a:moveTo>
              </a:path>
            </a:pathLst>
          </a:custGeom>
          <a:solidFill>
            <a:srgbClr val="980002"/>
          </a:solidFill>
          <a:ln w="38100" cap="flat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1033463" y="17526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r>
              <a:rPr lang="en-US" sz="3200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popq</a:t>
            </a:r>
            <a:r>
              <a:rPr lang="en-US" sz="3200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3200" i="1" dirty="0" err="1">
                <a:latin typeface="Courier New" panose="02070409020205090404" pitchFamily="49" charset="0"/>
                <a:cs typeface="Courier New" panose="02070409020205090404" pitchFamily="49" charset="0"/>
                <a:sym typeface="Calibri Bold Italic" charset="0"/>
              </a:rPr>
              <a:t>Dest</a:t>
            </a:r>
            <a:endParaRPr lang="en-US" sz="3200" i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marL="552450" lvl="1"/>
            <a:r>
              <a:rPr lang="zh-CN" altLang="en-US" sz="2800" dirty="0">
                <a:latin typeface="+mn-ea"/>
                <a:ea typeface="+mn-ea"/>
              </a:rPr>
              <a:t>弹出</a:t>
            </a:r>
            <a:r>
              <a:rPr lang="en-US" altLang="zh-CN" sz="2800" dirty="0">
                <a:latin typeface="+mn-ea"/>
                <a:ea typeface="+mn-ea"/>
              </a:rPr>
              <a:t>4</a:t>
            </a:r>
            <a:r>
              <a:rPr lang="zh-CN" altLang="en-US" sz="2800" dirty="0">
                <a:latin typeface="+mn-ea"/>
                <a:ea typeface="+mn-ea"/>
              </a:rPr>
              <a:t>字</a:t>
            </a:r>
            <a:endParaRPr lang="en-US" sz="2800" dirty="0">
              <a:latin typeface="+mn-ea"/>
              <a:ea typeface="+mn-ea"/>
              <a:cs typeface="Courier New Bold" panose="02070409020205090404" charset="0"/>
              <a:sym typeface="Courier New Bold" panose="02070409020205090404" charset="0"/>
            </a:endParaRPr>
          </a:p>
          <a:p>
            <a:pPr marL="552450" lvl="1"/>
            <a:r>
              <a:rPr lang="en-US" sz="2800" dirty="0">
                <a:latin typeface="+mn-ea"/>
                <a:ea typeface="+mn-ea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800" dirty="0" err="1">
                <a:latin typeface="+mn-ea"/>
                <a:ea typeface="+mn-ea"/>
                <a:cs typeface="Courier New Bold" panose="02070409020205090404" charset="0"/>
                <a:sym typeface="Courier New Bold" panose="02070409020205090404" charset="0"/>
              </a:rPr>
              <a:t>rsp</a:t>
            </a:r>
            <a:r>
              <a:rPr lang="en-US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加</a:t>
            </a:r>
            <a:r>
              <a:rPr lang="en-US" sz="2800" dirty="0">
                <a:latin typeface="+mn-ea"/>
                <a:ea typeface="+mn-ea"/>
              </a:rPr>
              <a:t> 8</a:t>
            </a:r>
          </a:p>
          <a:p>
            <a:pPr marL="552450" lvl="1"/>
            <a:r>
              <a:rPr lang="zh-CN" altLang="en-US" sz="2800" dirty="0">
                <a:latin typeface="+mn-ea"/>
                <a:ea typeface="+mn-ea"/>
              </a:rPr>
              <a:t>将值储存在</a:t>
            </a:r>
            <a:r>
              <a:rPr lang="en-US" sz="2800" dirty="0" err="1">
                <a:latin typeface="+mn-ea"/>
                <a:ea typeface="+mn-ea"/>
              </a:rPr>
              <a:t>Dest</a:t>
            </a:r>
            <a:r>
              <a:rPr lang="en-US" sz="2800" dirty="0">
                <a:latin typeface="+mn-ea"/>
                <a:ea typeface="+mn-ea"/>
              </a:rPr>
              <a:t> </a:t>
            </a:r>
            <a:r>
              <a:rPr lang="en-US" sz="2800" b="1" dirty="0">
                <a:latin typeface="+mn-ea"/>
                <a:ea typeface="+mn-ea"/>
              </a:rPr>
              <a:t>(</a:t>
            </a:r>
            <a:r>
              <a:rPr lang="zh-CN" altLang="en-US" sz="2800" b="1" dirty="0">
                <a:latin typeface="+mn-ea"/>
                <a:ea typeface="+mn-ea"/>
              </a:rPr>
              <a:t>必须是寄存器</a:t>
            </a:r>
            <a:r>
              <a:rPr lang="en-US" sz="2800" b="1" dirty="0">
                <a:latin typeface="+mn-ea"/>
                <a:ea typeface="+mn-ea"/>
              </a:rPr>
              <a:t>)</a:t>
            </a:r>
            <a:endParaRPr lang="en-US" sz="2800" b="1" dirty="0">
              <a:latin typeface="+mn-ea"/>
              <a:ea typeface="+mn-ea"/>
              <a:cs typeface="ヒラギノ角ゴ ProN W6" panose="020B0300000000000000" charset="-128"/>
              <a:sym typeface="Courier New Bold" panose="0207040902020509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7594624" presetClass="entr" presetSubtype="1395378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67594624" presetClass="entr" presetSubtype="1395379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9849" y="2040209"/>
            <a:ext cx="7658494" cy="458493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287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5" name="椭圆 4"/>
          <p:cNvSpPr/>
          <p:nvPr/>
        </p:nvSpPr>
        <p:spPr>
          <a:xfrm flipH="1">
            <a:off x="5983056" y="2071687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H="1">
            <a:off x="8197258" y="2071687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H="1">
            <a:off x="3703320" y="2903220"/>
            <a:ext cx="582930" cy="240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25494" y="2808351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堆栈指针</a:t>
            </a:r>
          </a:p>
        </p:txBody>
      </p:sp>
      <p:cxnSp>
        <p:nvCxnSpPr>
          <p:cNvPr id="10" name="直接箭头连接符 9"/>
          <p:cNvCxnSpPr>
            <a:endCxn id="7" idx="6"/>
          </p:cNvCxnSpPr>
          <p:nvPr/>
        </p:nvCxnSpPr>
        <p:spPr>
          <a:xfrm>
            <a:off x="3028950" y="2903220"/>
            <a:ext cx="674370" cy="12008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00200" y="1518689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堆栈操作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9120" y="501585"/>
            <a:ext cx="5631605" cy="157010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400" y="1417638"/>
            <a:ext cx="6263521" cy="4994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3.5 </a:t>
            </a:r>
            <a:r>
              <a:rPr lang="zh-CN" altLang="en-US" b="1" dirty="0"/>
              <a:t>算术与逻辑操作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48</a:t>
            </a:fld>
            <a:endParaRPr lang="zh-CN" altLang="en-US" b="1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CN" b="1" dirty="0"/>
              <a:t>3.5.1</a:t>
            </a:r>
            <a:r>
              <a:rPr lang="zh-CN" altLang="en-US" b="1" dirty="0"/>
              <a:t> 加载有效地址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3.5.2</a:t>
            </a:r>
            <a:r>
              <a:rPr lang="zh-CN" altLang="en-US" b="1" dirty="0"/>
              <a:t> 一元操作和二元操作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3.5.3</a:t>
            </a:r>
            <a:r>
              <a:rPr lang="zh-CN" altLang="en-US" b="1" dirty="0"/>
              <a:t> 移位操作</a:t>
            </a:r>
            <a:endParaRPr lang="en-US" altLang="zh-CN" b="1" dirty="0"/>
          </a:p>
          <a:p>
            <a:pPr marL="457200" lvl="1" indent="0">
              <a:buNone/>
            </a:pPr>
            <a:r>
              <a:rPr lang="en-US" altLang="zh-CN" b="1" dirty="0"/>
              <a:t>3.5.4</a:t>
            </a:r>
            <a:r>
              <a:rPr lang="zh-CN" altLang="en-US" b="1" dirty="0"/>
              <a:t> 特殊算术操作</a:t>
            </a:r>
          </a:p>
        </p:txBody>
      </p:sp>
      <p:sp>
        <p:nvSpPr>
          <p:cNvPr id="9" name="矩形 8"/>
          <p:cNvSpPr/>
          <p:nvPr/>
        </p:nvSpPr>
        <p:spPr>
          <a:xfrm>
            <a:off x="5486400" y="1714499"/>
            <a:ext cx="3566160" cy="412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5486400" y="2183128"/>
            <a:ext cx="3566160" cy="116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矩形 10"/>
          <p:cNvSpPr/>
          <p:nvPr/>
        </p:nvSpPr>
        <p:spPr>
          <a:xfrm>
            <a:off x="5486400" y="3442016"/>
            <a:ext cx="3566160" cy="174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5486400" y="5257800"/>
            <a:ext cx="3566160" cy="1098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49</a:t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3.5.1</a:t>
            </a:r>
            <a:r>
              <a:rPr lang="zh-CN" altLang="en-US" b="1" dirty="0"/>
              <a:t> 加载有效地址</a:t>
            </a:r>
            <a:endParaRPr lang="en-US" altLang="zh-CN" b="1" dirty="0"/>
          </a:p>
          <a:p>
            <a:pPr lvl="1"/>
            <a:r>
              <a:rPr lang="zh-CN" altLang="en-US" b="1" dirty="0"/>
              <a:t>操作码</a:t>
            </a:r>
            <a:r>
              <a:rPr lang="en-US" altLang="zh-CN" b="1" dirty="0"/>
              <a:t>:</a:t>
            </a:r>
            <a:r>
              <a:rPr lang="en-US" altLang="zh-CN" b="1" dirty="0" err="1">
                <a:latin typeface="Courier"/>
              </a:rPr>
              <a:t>leal</a:t>
            </a:r>
            <a:r>
              <a:rPr lang="en-US" altLang="zh-CN" b="1" dirty="0">
                <a:latin typeface="Courier"/>
              </a:rPr>
              <a:t>/</a:t>
            </a:r>
            <a:r>
              <a:rPr lang="en-US" altLang="zh-CN" b="1" dirty="0" err="1">
                <a:latin typeface="Courier"/>
              </a:rPr>
              <a:t>leaq</a:t>
            </a:r>
            <a:r>
              <a:rPr lang="en-US" altLang="zh-CN" b="1" dirty="0">
                <a:latin typeface="Courier"/>
              </a:rPr>
              <a:t>   (load effective address)</a:t>
            </a:r>
          </a:p>
          <a:p>
            <a:pPr lvl="1"/>
            <a:r>
              <a:rPr lang="zh-CN" altLang="en-US" b="1" dirty="0"/>
              <a:t>将</a:t>
            </a:r>
            <a:r>
              <a:rPr lang="zh-CN" altLang="en-US" b="1" dirty="0">
                <a:solidFill>
                  <a:srgbClr val="FF0000"/>
                </a:solidFill>
              </a:rPr>
              <a:t>内存地址加载</a:t>
            </a:r>
            <a:r>
              <a:rPr lang="zh-CN" altLang="en-US" b="1" dirty="0"/>
              <a:t>到一个寄存器中（</a:t>
            </a:r>
            <a:r>
              <a:rPr lang="en-US" altLang="zh-CN" b="1" dirty="0" err="1"/>
              <a:t>mov</a:t>
            </a:r>
            <a:r>
              <a:rPr lang="zh-CN" altLang="en-US" b="1" dirty="0"/>
              <a:t>的变形）</a:t>
            </a:r>
            <a:endParaRPr lang="en-US" altLang="zh-CN" b="1" dirty="0"/>
          </a:p>
          <a:p>
            <a:pPr lvl="1"/>
            <a:r>
              <a:rPr lang="zh-CN" altLang="en-US" b="1" dirty="0"/>
              <a:t>并不需要引用内存 </a:t>
            </a:r>
            <a:r>
              <a:rPr lang="en-US" altLang="zh-CN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p = &amp;x[</a:t>
            </a:r>
            <a:r>
              <a:rPr lang="en-US" altLang="zh-CN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i</a:t>
            </a:r>
            <a:r>
              <a:rPr lang="en-US" altLang="zh-CN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]; </a:t>
            </a:r>
            <a:r>
              <a:rPr lang="zh-CN" altLang="en-US" b="1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将有效地址写入目的操作数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165860" y="2792054"/>
            <a:ext cx="23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b="1" dirty="0"/>
              <a:t>练习</a:t>
            </a:r>
            <a:r>
              <a:rPr lang="en-US" altLang="zh-CN" sz="2400" b="1" dirty="0"/>
              <a:t>3.6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2491740" y="2747486"/>
            <a:ext cx="806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/>
              <a:t>假设寄存器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rax</a:t>
            </a:r>
            <a:r>
              <a:rPr lang="zh-CN" altLang="en-US" sz="2400" b="1" dirty="0"/>
              <a:t>的值是</a:t>
            </a:r>
            <a:r>
              <a:rPr lang="en-US" altLang="zh-CN" sz="2400" b="1" dirty="0"/>
              <a:t>x, %</a:t>
            </a:r>
            <a:r>
              <a:rPr lang="en-US" altLang="zh-CN" sz="2400" b="1" dirty="0" err="1"/>
              <a:t>rcx</a:t>
            </a:r>
            <a:r>
              <a:rPr lang="zh-CN" altLang="en-US" sz="2400" b="1" dirty="0"/>
              <a:t>的值是</a:t>
            </a:r>
            <a:r>
              <a:rPr lang="en-US" altLang="zh-CN" sz="2400" b="1" dirty="0"/>
              <a:t>y, </a:t>
            </a:r>
            <a:r>
              <a:rPr lang="zh-CN" altLang="en-US" sz="2400" b="1" dirty="0"/>
              <a:t>指明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rdx</a:t>
            </a:r>
            <a:r>
              <a:rPr lang="zh-CN" altLang="en-US" sz="2400" b="1" dirty="0"/>
              <a:t>中的值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08" y="3142211"/>
            <a:ext cx="7271496" cy="32587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84582" y="3737493"/>
            <a:ext cx="64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endParaRPr lang="zh-CN" alt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275830" y="373824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6+x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275830" y="420814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x+y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275830" y="457644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x+4y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75830" y="50355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7+9x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275830" y="541464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10+4y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275830" y="59880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9+x+2y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199" y="531494"/>
            <a:ext cx="8229600" cy="573088"/>
          </a:xfrm>
        </p:spPr>
        <p:txBody>
          <a:bodyPr/>
          <a:lstStyle/>
          <a:p>
            <a:r>
              <a:rPr lang="en-US" dirty="0"/>
              <a:t>Intel x86 </a:t>
            </a:r>
            <a:r>
              <a:rPr lang="zh-CN" altLang="en-US" dirty="0"/>
              <a:t>处理器</a:t>
            </a:r>
            <a:r>
              <a:rPr lang="en-US" altLang="zh-CN" dirty="0"/>
              <a:t>,</a:t>
            </a:r>
            <a:r>
              <a:rPr lang="en-US" dirty="0"/>
              <a:t> cont.</a:t>
            </a:r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3880" y="1070928"/>
            <a:ext cx="11064239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zh-CN" altLang="en-US" sz="2400" dirty="0"/>
              <a:t>机器进化</a:t>
            </a:r>
            <a:endParaRPr lang="en-US" sz="24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386	1985	0.3M	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Pentium	1993	3.1M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Pentium/MMX	1997	4.5M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 err="1"/>
              <a:t>PentiumPro</a:t>
            </a:r>
            <a:r>
              <a:rPr lang="en-US" sz="2000" dirty="0"/>
              <a:t>	1995	6.5M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Pentium III	1999	8.2M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Pentium 4	2001	42M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Core 2 Duo	2006	291M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sz="2000" dirty="0"/>
              <a:t>Core i7	2008	731M</a:t>
            </a:r>
          </a:p>
          <a:p>
            <a:pPr marL="224155" indent="-224155" defTabSz="895350">
              <a:tabLst>
                <a:tab pos="2349500" algn="l"/>
              </a:tabLst>
            </a:pPr>
            <a:r>
              <a:rPr lang="zh-CN" altLang="en-US" sz="2400" dirty="0"/>
              <a:t>其他特性</a:t>
            </a:r>
            <a:endParaRPr lang="en-US" sz="24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zh-CN" altLang="en-US" sz="2000" dirty="0"/>
              <a:t>支持多媒体操作的指令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zh-CN" altLang="en-US" sz="2000" dirty="0"/>
              <a:t>支持更加高效的额外指令</a:t>
            </a:r>
            <a:endParaRPr lang="en-US" sz="2000" dirty="0"/>
          </a:p>
          <a:p>
            <a:pPr marL="560705" lvl="1" indent="-222250" defTabSz="895350">
              <a:tabLst>
                <a:tab pos="2349500" algn="l"/>
              </a:tabLst>
            </a:pPr>
            <a:r>
              <a:rPr lang="zh-CN" altLang="en-US" sz="2000" dirty="0"/>
              <a:t>从</a:t>
            </a:r>
            <a:r>
              <a:rPr lang="en-US" altLang="zh-CN" sz="2000" dirty="0"/>
              <a:t>3</a:t>
            </a:r>
            <a:r>
              <a:rPr lang="en-US" sz="2000" dirty="0"/>
              <a:t>2 bits </a:t>
            </a:r>
            <a:r>
              <a:rPr lang="zh-CN" altLang="en-US" sz="2000" dirty="0"/>
              <a:t>到</a:t>
            </a:r>
            <a:r>
              <a:rPr lang="en-US" sz="2000" dirty="0"/>
              <a:t> 64 bits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zh-CN" altLang="en-US" sz="2000" dirty="0"/>
              <a:t>更多的核数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1143000"/>
            <a:ext cx="42481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50</a:t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3.5.2</a:t>
            </a:r>
            <a:r>
              <a:rPr lang="zh-CN" altLang="en-US" b="1" dirty="0"/>
              <a:t> 一元操作和二元操作</a:t>
            </a:r>
            <a:endParaRPr lang="en-US" altLang="zh-CN" b="1" dirty="0"/>
          </a:p>
          <a:p>
            <a:pPr lvl="1"/>
            <a:r>
              <a:rPr lang="zh-CN" altLang="en-US" b="1" dirty="0"/>
              <a:t>一元操作只有一个操作数，既是源操作数又是目的操作数</a:t>
            </a:r>
            <a:endParaRPr lang="en-US" altLang="zh-CN" b="1" dirty="0"/>
          </a:p>
          <a:p>
            <a:pPr lvl="2"/>
            <a:r>
              <a:rPr lang="en-US" altLang="zh-CN" b="1" dirty="0"/>
              <a:t> </a:t>
            </a:r>
            <a:r>
              <a:rPr lang="en-US" altLang="zh-CN" b="1" dirty="0" err="1"/>
              <a:t>inc</a:t>
            </a:r>
            <a:r>
              <a:rPr lang="en-US" altLang="zh-CN" b="1" dirty="0"/>
              <a:t>/</a:t>
            </a:r>
            <a:r>
              <a:rPr lang="en-US" altLang="zh-CN" b="1" dirty="0" err="1"/>
              <a:t>dec</a:t>
            </a:r>
            <a:endParaRPr lang="en-US" altLang="zh-CN" b="1" dirty="0"/>
          </a:p>
          <a:p>
            <a:pPr lvl="2"/>
            <a:r>
              <a:rPr lang="zh-CN" altLang="en-US" b="1" dirty="0"/>
              <a:t>例如 </a:t>
            </a:r>
            <a:r>
              <a:rPr lang="en-US" altLang="zh-CN" b="1" dirty="0" err="1"/>
              <a:t>incq</a:t>
            </a:r>
            <a:r>
              <a:rPr lang="en-US" altLang="zh-CN" b="1" dirty="0"/>
              <a:t>  (%</a:t>
            </a:r>
            <a:r>
              <a:rPr lang="en-US" altLang="zh-CN" b="1" dirty="0" err="1"/>
              <a:t>rsp</a:t>
            </a:r>
            <a:r>
              <a:rPr lang="en-US" altLang="zh-CN" b="1" dirty="0"/>
              <a:t>)</a:t>
            </a: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	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incq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+ 1</a:t>
            </a:r>
            <a:endParaRPr lang="en-US" altLang="zh-CN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decq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1</a:t>
            </a:r>
            <a:endParaRPr lang="en-US" altLang="zh-CN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negq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 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altLang="zh-CN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notq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sym typeface="Calibri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~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altLang="zh-CN" b="1" dirty="0"/>
          </a:p>
          <a:p>
            <a:pPr lvl="1"/>
            <a:r>
              <a:rPr lang="zh-CN" altLang="en-US" b="1" dirty="0"/>
              <a:t>二元操作两个操作数都是源操作数，第二个操作数是目的操作数</a:t>
            </a:r>
            <a:endParaRPr lang="en-US" altLang="zh-CN" b="1" dirty="0"/>
          </a:p>
          <a:p>
            <a:pPr lvl="2"/>
            <a:r>
              <a:rPr lang="en-US" altLang="zh-CN" b="1" dirty="0"/>
              <a:t>add/sub/</a:t>
            </a:r>
            <a:r>
              <a:rPr lang="en-US" altLang="zh-CN" b="1" dirty="0" err="1"/>
              <a:t>imul</a:t>
            </a:r>
            <a:endParaRPr lang="en-US" altLang="zh-CN" b="1" dirty="0"/>
          </a:p>
          <a:p>
            <a:pPr lvl="2"/>
            <a:r>
              <a:rPr lang="zh-CN" altLang="en-US" b="1" dirty="0"/>
              <a:t>例如 </a:t>
            </a:r>
            <a:r>
              <a:rPr lang="en-US" altLang="zh-CN" b="1" dirty="0" err="1"/>
              <a:t>subq</a:t>
            </a:r>
            <a:r>
              <a:rPr lang="en-US" altLang="zh-CN" b="1" dirty="0"/>
              <a:t>  %</a:t>
            </a:r>
            <a:r>
              <a:rPr lang="en-US" altLang="zh-CN" b="1" dirty="0" err="1"/>
              <a:t>rax</a:t>
            </a:r>
            <a:r>
              <a:rPr lang="en-US" altLang="zh-CN" b="1" dirty="0"/>
              <a:t>, %</a:t>
            </a:r>
            <a:r>
              <a:rPr lang="en-US" altLang="zh-CN" b="1" dirty="0" err="1"/>
              <a:t>rdx</a:t>
            </a:r>
            <a:endParaRPr lang="en-US" altLang="zh-CN" b="1" dirty="0"/>
          </a:p>
          <a:p>
            <a:pPr marL="914400" lvl="2" indent="0">
              <a:buNone/>
            </a:pP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</a:t>
            </a:r>
            <a:r>
              <a:rPr lang="en-US" altLang="zh-CN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subq</a:t>
            </a:r>
            <a:r>
              <a:rPr lang="en-US" altLang="zh-CN" dirty="0">
                <a:solidFill>
                  <a:srgbClr val="980002"/>
                </a:solidFill>
                <a:latin typeface="Calibri Bold Italic" charset="0"/>
                <a:ea typeface="ヒラギノ角ゴ ProN W6" panose="020B0300000000000000" charset="-128"/>
                <a:cs typeface="ヒラギノ角ゴ ProN W6" panose="020B0300000000000000" charset="-128"/>
                <a:sym typeface="Calibri Bold Italic" charset="0"/>
              </a:rPr>
              <a:t>	</a:t>
            </a:r>
            <a:r>
              <a:rPr lang="en-US" altLang="zh-CN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altLang="zh-CN" dirty="0"/>
              <a:t>	</a:t>
            </a:r>
            <a:r>
              <a:rPr lang="en-US" altLang="zh-CN" dirty="0" err="1"/>
              <a:t>Dest</a:t>
            </a:r>
            <a:r>
              <a:rPr lang="en-US" altLang="zh-CN" dirty="0"/>
              <a:t> = </a:t>
            </a:r>
            <a:r>
              <a:rPr lang="en-US" altLang="zh-CN" dirty="0" err="1"/>
              <a:t>Dest</a:t>
            </a:r>
            <a:r>
              <a:rPr lang="en-US" altLang="zh-CN" dirty="0"/>
              <a:t> </a:t>
            </a:r>
            <a:r>
              <a:rPr lang="en-US" altLang="zh-CN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endParaRPr lang="en-US" altLang="zh-CN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1"/>
            <a:endParaRPr lang="en-US" altLang="zh-CN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51</a:t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3.5.2</a:t>
            </a:r>
            <a:r>
              <a:rPr lang="zh-CN" altLang="en-US" b="1" dirty="0"/>
              <a:t> 一元操作和二元操作</a:t>
            </a:r>
            <a:endParaRPr lang="en-US" altLang="zh-CN" b="1" dirty="0"/>
          </a:p>
          <a:p>
            <a:pPr lvl="1"/>
            <a:r>
              <a:rPr lang="zh-CN" altLang="en-US" b="1" dirty="0"/>
              <a:t>一元操作只有一个操作数，既是源操作数又是目的操作数；</a:t>
            </a:r>
            <a:endParaRPr lang="en-US" altLang="zh-CN" b="1" dirty="0"/>
          </a:p>
          <a:p>
            <a:pPr lvl="1"/>
            <a:r>
              <a:rPr lang="zh-CN" altLang="en-US" b="1" dirty="0"/>
              <a:t>二元操作两个操作数都是原操作数，第二个操作数是目的操作数；</a:t>
            </a:r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529590" y="2524878"/>
            <a:ext cx="1095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练习</a:t>
            </a:r>
            <a:r>
              <a:rPr lang="en-US" altLang="zh-CN" b="1" dirty="0"/>
              <a:t>3.8 </a:t>
            </a:r>
            <a:r>
              <a:rPr lang="zh-CN" altLang="en-US" b="1" dirty="0"/>
              <a:t>假设下面的值存放在制定的内存地址和寄存器中，填写指令的结果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440" y="3227330"/>
            <a:ext cx="2893151" cy="16586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440" y="4886007"/>
            <a:ext cx="2963850" cy="13776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8591" y="3277535"/>
            <a:ext cx="8317411" cy="291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745" y="3270250"/>
            <a:ext cx="3993515" cy="2761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52</a:t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3.5.3</a:t>
            </a:r>
            <a:r>
              <a:rPr lang="zh-CN" altLang="en-US" b="1" dirty="0"/>
              <a:t> 移位操作</a:t>
            </a:r>
            <a:endParaRPr lang="en-US" altLang="zh-CN" b="1" dirty="0"/>
          </a:p>
          <a:p>
            <a:pPr lvl="1"/>
            <a:r>
              <a:rPr lang="zh-CN" altLang="en-US" b="1" dirty="0"/>
              <a:t>区分算术</a:t>
            </a:r>
            <a:r>
              <a:rPr lang="en-US" altLang="zh-CN" b="1" dirty="0"/>
              <a:t>(SA)</a:t>
            </a:r>
            <a:r>
              <a:rPr lang="zh-CN" altLang="en-US" b="1" dirty="0"/>
              <a:t>和逻辑</a:t>
            </a:r>
            <a:r>
              <a:rPr lang="en-US" altLang="zh-CN" b="1" dirty="0"/>
              <a:t>(SH)</a:t>
            </a:r>
            <a:r>
              <a:rPr lang="zh-CN" altLang="en-US" b="1" dirty="0"/>
              <a:t>移位</a:t>
            </a:r>
            <a:endParaRPr lang="en-US" altLang="zh-CN" b="1" dirty="0"/>
          </a:p>
          <a:p>
            <a:pPr lvl="1"/>
            <a:r>
              <a:rPr lang="en-US" altLang="zh-CN" b="1" dirty="0"/>
              <a:t>SAL/SHL/SAR/SHR</a:t>
            </a:r>
          </a:p>
          <a:p>
            <a:pPr lvl="1"/>
            <a:r>
              <a:rPr lang="en-US" altLang="zh-CN" b="1" dirty="0"/>
              <a:t>SAR(</a:t>
            </a:r>
            <a:r>
              <a:rPr lang="zh-CN" altLang="en-US" b="1" dirty="0"/>
              <a:t>填上符号位</a:t>
            </a:r>
            <a:r>
              <a:rPr lang="en-US" altLang="zh-CN" b="1" dirty="0"/>
              <a:t>)</a:t>
            </a:r>
            <a:r>
              <a:rPr lang="zh-CN" altLang="en-US" b="1" dirty="0"/>
              <a:t>、</a:t>
            </a:r>
            <a:r>
              <a:rPr lang="en-US" altLang="zh-CN" b="1" dirty="0"/>
              <a:t>SHR(</a:t>
            </a:r>
            <a:r>
              <a:rPr lang="zh-CN" altLang="en-US" b="1" dirty="0"/>
              <a:t>填上</a:t>
            </a:r>
            <a:r>
              <a:rPr lang="en-US" altLang="zh-CN" b="1" dirty="0"/>
              <a:t>0)</a:t>
            </a:r>
          </a:p>
          <a:p>
            <a:pPr lvl="1"/>
            <a:r>
              <a:rPr lang="zh-CN" altLang="en-US" b="1" dirty="0"/>
              <a:t>移位量是立即数或者</a:t>
            </a:r>
            <a:r>
              <a:rPr lang="en-US" altLang="zh-CN" b="1" dirty="0">
                <a:solidFill>
                  <a:srgbClr val="FF0000"/>
                </a:solidFill>
              </a:rPr>
              <a:t>%cl</a:t>
            </a:r>
            <a:r>
              <a:rPr lang="en-US" altLang="zh-CN" b="1" dirty="0"/>
              <a:t>, </a:t>
            </a:r>
            <a:r>
              <a:rPr lang="zh-CN" altLang="en-US" b="1" dirty="0"/>
              <a:t>用</a:t>
            </a:r>
            <a:r>
              <a:rPr lang="en-US" altLang="zh-CN" b="1" dirty="0"/>
              <a:t>%cl</a:t>
            </a:r>
            <a:r>
              <a:rPr lang="zh-CN" altLang="en-US" b="1" dirty="0"/>
              <a:t>来指定</a:t>
            </a:r>
            <a:r>
              <a:rPr lang="en-US" altLang="zh-CN" b="1" dirty="0" err="1"/>
              <a:t>sar</a:t>
            </a:r>
            <a:r>
              <a:rPr lang="zh-CN" altLang="en-US" b="1" dirty="0"/>
              <a:t>指令的移位量</a:t>
            </a:r>
            <a:endParaRPr lang="en-US" altLang="zh-CN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120140" y="3594812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/>
              <a:t>练习</a:t>
            </a:r>
            <a:r>
              <a:rPr lang="en-US" altLang="zh-CN" b="1" dirty="0"/>
              <a:t>3.9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469666" y="4277429"/>
            <a:ext cx="43776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long shift_left4_rightn(long x, long n)</a:t>
            </a:r>
          </a:p>
          <a:p>
            <a:r>
              <a:rPr lang="en-US" altLang="zh-CN" b="1" dirty="0">
                <a:latin typeface="ZztexMono-Regular"/>
              </a:rPr>
              <a:t>{</a:t>
            </a:r>
          </a:p>
          <a:p>
            <a:r>
              <a:rPr lang="en-US" altLang="zh-CN" b="1" dirty="0">
                <a:latin typeface="ZztexMono-Regular"/>
              </a:rPr>
              <a:t>       x &lt;&lt;= 4;</a:t>
            </a:r>
          </a:p>
          <a:p>
            <a:r>
              <a:rPr lang="en-US" altLang="zh-CN" b="1" dirty="0">
                <a:latin typeface="ZztexMono-Regular"/>
              </a:rPr>
              <a:t>       x &gt;&gt;= n;</a:t>
            </a:r>
          </a:p>
          <a:p>
            <a:r>
              <a:rPr lang="en-US" altLang="zh-CN" b="1" dirty="0">
                <a:latin typeface="ZztexMono-Regular"/>
              </a:rPr>
              <a:t>      return x;</a:t>
            </a:r>
          </a:p>
          <a:p>
            <a:r>
              <a:rPr lang="en-US" altLang="zh-CN" b="1" dirty="0"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5689600" y="4169577"/>
            <a:ext cx="4631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 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x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  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salq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/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shlq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$4, %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rax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x &lt;&lt;= 4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  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n </a:t>
            </a:r>
            <a:r>
              <a:rPr lang="zh-CN" altLang="en-US" b="1" i="1" dirty="0">
                <a:solidFill>
                  <a:srgbClr val="00AEF0"/>
                </a:solidFill>
                <a:latin typeface="ZztexMono-Italic"/>
              </a:rPr>
              <a:t>（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4 bytes</a:t>
            </a:r>
            <a:r>
              <a:rPr lang="zh-CN" altLang="en-US" b="1" i="1" dirty="0">
                <a:solidFill>
                  <a:srgbClr val="00AEF0"/>
                </a:solidFill>
                <a:latin typeface="ZztexMono-Italic"/>
              </a:rPr>
              <a:t>）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  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sarq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 %cl,    %</a:t>
            </a:r>
            <a:r>
              <a:rPr lang="en-US" altLang="zh-CN" b="1" dirty="0" err="1">
                <a:solidFill>
                  <a:srgbClr val="00AEF0"/>
                </a:solidFill>
                <a:latin typeface="StoneSans"/>
              </a:rPr>
              <a:t>rax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 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x &gt;&gt;= n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989320" y="4556083"/>
            <a:ext cx="2148840" cy="25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5989320" y="5118446"/>
            <a:ext cx="2148840" cy="25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2466986" y="3587713"/>
            <a:ext cx="8610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b="1" dirty="0"/>
              <a:t>x</a:t>
            </a:r>
            <a:r>
              <a:rPr lang="zh-CN" altLang="en-US" b="1" dirty="0"/>
              <a:t>和</a:t>
            </a:r>
            <a:r>
              <a:rPr lang="en-US" altLang="zh-CN" b="1" dirty="0"/>
              <a:t>n </a:t>
            </a:r>
            <a:r>
              <a:rPr lang="zh-CN" altLang="en-US" b="1" dirty="0"/>
              <a:t>分别存在</a:t>
            </a:r>
            <a:r>
              <a:rPr lang="en-US" altLang="zh-CN" b="1" dirty="0"/>
              <a:t>%</a:t>
            </a:r>
            <a:r>
              <a:rPr lang="en-US" altLang="zh-CN" b="1" dirty="0" err="1"/>
              <a:t>rdi</a:t>
            </a:r>
            <a:r>
              <a:rPr lang="en-US" altLang="zh-CN" b="1" dirty="0"/>
              <a:t> </a:t>
            </a:r>
            <a:r>
              <a:rPr lang="zh-CN" altLang="en-US" b="1" dirty="0"/>
              <a:t>和 </a:t>
            </a:r>
            <a:r>
              <a:rPr lang="en-US" altLang="zh-CN" b="1" dirty="0"/>
              <a:t>%</a:t>
            </a:r>
            <a:r>
              <a:rPr lang="en-US" altLang="zh-CN" b="1" dirty="0" err="1"/>
              <a:t>rsi</a:t>
            </a:r>
            <a:r>
              <a:rPr lang="en-US" altLang="zh-CN" b="1" dirty="0"/>
              <a:t> </a:t>
            </a:r>
            <a:r>
              <a:rPr lang="zh-CN" altLang="en-US" b="1" dirty="0"/>
              <a:t>中，最终结果存放在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中</a:t>
            </a:r>
            <a:r>
              <a:rPr lang="en-US" altLang="zh-CN" b="1" dirty="0"/>
              <a:t>, </a:t>
            </a:r>
            <a:r>
              <a:rPr lang="zh-CN" altLang="en-US" b="1" dirty="0"/>
              <a:t>请使用算术右移</a:t>
            </a:r>
            <a:endParaRPr lang="en-US" altLang="zh-CN" b="1" dirty="0"/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9677C009-6A20-700A-73AC-B95000197D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16551" y="4040389"/>
            <a:ext cx="1830337" cy="607558"/>
          </a:xfrm>
          <a:prstGeom prst="bentConnector3">
            <a:avLst>
              <a:gd name="adj1" fmla="val 992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53</a:t>
            </a:fld>
            <a:endParaRPr lang="zh-CN" altLang="en-US" b="1"/>
          </a:p>
        </p:txBody>
      </p:sp>
      <p:sp>
        <p:nvSpPr>
          <p:cNvPr id="9" name="内容占位符 2"/>
          <p:cNvSpPr txBox="1"/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3.5.5</a:t>
            </a:r>
            <a:r>
              <a:rPr lang="zh-CN" altLang="en-US" b="1" dirty="0"/>
              <a:t> 特殊算术操作</a:t>
            </a:r>
            <a:endParaRPr lang="en-US" altLang="zh-CN" b="1" dirty="0"/>
          </a:p>
          <a:p>
            <a:pPr lvl="1"/>
            <a:r>
              <a:rPr lang="zh-CN" altLang="en-US" b="1" dirty="0"/>
              <a:t>两个</a:t>
            </a:r>
            <a:r>
              <a:rPr lang="en-US" altLang="zh-CN" b="1" dirty="0"/>
              <a:t>64</a:t>
            </a:r>
            <a:r>
              <a:rPr lang="zh-CN" altLang="en-US" b="1" dirty="0"/>
              <a:t>位数的全</a:t>
            </a:r>
            <a:r>
              <a:rPr lang="en-US" altLang="zh-CN" b="1" dirty="0"/>
              <a:t>128</a:t>
            </a:r>
            <a:r>
              <a:rPr lang="zh-CN" altLang="en-US" b="1" dirty="0"/>
              <a:t>位乘积</a:t>
            </a:r>
            <a:endParaRPr lang="en-US" altLang="zh-CN" b="1" dirty="0"/>
          </a:p>
          <a:p>
            <a:pPr lvl="1"/>
            <a:r>
              <a:rPr lang="zh-CN" altLang="en-US" b="1" dirty="0"/>
              <a:t>指令中只给出一个操作数，</a:t>
            </a:r>
            <a:r>
              <a:rPr lang="zh-CN" altLang="en-US" b="1" dirty="0">
                <a:solidFill>
                  <a:srgbClr val="FF0000"/>
                </a:solidFill>
              </a:rPr>
              <a:t>另一个操作数隐含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zh-CN" altLang="en-US" b="1" dirty="0"/>
              <a:t>（乘法是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，除法是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en-US" altLang="zh-CN" b="1" dirty="0"/>
              <a:t>:%</a:t>
            </a:r>
            <a:r>
              <a:rPr lang="en-US" altLang="zh-CN" b="1" dirty="0" err="1"/>
              <a:t>rax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914400" lvl="2" indent="0">
              <a:buNone/>
            </a:pPr>
            <a:r>
              <a:rPr lang="zh-CN" altLang="en-US" b="1" dirty="0"/>
              <a:t>目的操作数也隐含（乘法是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en-US" altLang="zh-CN" b="1" dirty="0"/>
              <a:t>:%</a:t>
            </a:r>
            <a:r>
              <a:rPr lang="en-US" altLang="zh-CN" b="1" dirty="0" err="1"/>
              <a:t>rax</a:t>
            </a:r>
            <a:r>
              <a:rPr lang="zh-CN" altLang="en-US" b="1" dirty="0"/>
              <a:t>，除法商在</a:t>
            </a:r>
            <a:r>
              <a:rPr lang="en-US" altLang="zh-CN" b="1" dirty="0"/>
              <a:t>%</a:t>
            </a:r>
            <a:r>
              <a:rPr lang="en-US" altLang="zh-CN" b="1" dirty="0" err="1"/>
              <a:t>rax</a:t>
            </a:r>
            <a:r>
              <a:rPr lang="zh-CN" altLang="en-US" b="1" dirty="0"/>
              <a:t>余数在</a:t>
            </a:r>
            <a:r>
              <a:rPr lang="en-US" altLang="zh-CN" b="1" dirty="0"/>
              <a:t>%</a:t>
            </a:r>
            <a:r>
              <a:rPr lang="en-US" altLang="zh-CN" b="1" dirty="0" err="1"/>
              <a:t>rdx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264" y="3090686"/>
            <a:ext cx="10141471" cy="34482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81125" y="4495800"/>
            <a:ext cx="723900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cqto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33" y="5213344"/>
            <a:ext cx="930292" cy="350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958" y="6054720"/>
            <a:ext cx="930292" cy="3500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54</a:t>
            </a:fld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6858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497840" y="4418092"/>
            <a:ext cx="67246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>
              <a:latin typeface="ZztexMono-Italic"/>
            </a:endParaRPr>
          </a:p>
          <a:p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Dest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in 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rdi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 x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rsi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  y  in 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rdx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copy x to multiplicand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mulq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Multiply by y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Store low-order 8 bytes at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dest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Store high-order 8 bytes at dest+8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99" y="0"/>
            <a:ext cx="6432725" cy="2196247"/>
          </a:xfrm>
          <a:prstGeom prst="rect">
            <a:avLst/>
          </a:prstGeom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" y="2121307"/>
            <a:ext cx="8475980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55</a:t>
            </a:fld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6858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5" name="矩形 4"/>
          <p:cNvSpPr/>
          <p:nvPr/>
        </p:nvSpPr>
        <p:spPr>
          <a:xfrm>
            <a:off x="476250" y="3578305"/>
            <a:ext cx="7627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ZztexMono-Italic"/>
              </a:rPr>
              <a:t>x in 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rdi</a:t>
            </a:r>
            <a:r>
              <a:rPr lang="en-US" altLang="zh-CN" b="1" i="1" dirty="0">
                <a:solidFill>
                  <a:srgbClr val="FF0000"/>
                </a:solidFill>
                <a:latin typeface="ZztexMono-Italic"/>
              </a:rPr>
              <a:t>, y in %</a:t>
            </a:r>
            <a:r>
              <a:rPr lang="en-US" altLang="zh-CN" b="1" i="1" dirty="0" err="1">
                <a:solidFill>
                  <a:srgbClr val="FF0000"/>
                </a:solidFill>
                <a:latin typeface="ZztexMono-Italic"/>
              </a:rPr>
              <a:t>rsi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qp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rdx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in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rcx</a:t>
            </a:r>
            <a:endParaRPr lang="en-US" altLang="zh-CN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%r8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copy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qp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StoneSans"/>
              </a:rPr>
              <a:t>2 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rdi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FF0000"/>
                </a:solidFill>
                <a:latin typeface="ZztexMono-Italic"/>
              </a:rPr>
              <a:t>move x to lower 8 bytes of dividend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StoneSans"/>
              </a:rPr>
              <a:t>3 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cqto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			</a:t>
            </a:r>
            <a:r>
              <a:rPr lang="en-US" altLang="zh-CN" b="1" i="1" dirty="0">
                <a:solidFill>
                  <a:srgbClr val="FF0000"/>
                </a:solidFill>
                <a:latin typeface="ZztexMono-Italic"/>
              </a:rPr>
              <a:t>Sign extend to upper 8 bytes of dividend</a:t>
            </a:r>
            <a:endParaRPr lang="en-US" altLang="zh-CN" b="1" dirty="0">
              <a:solidFill>
                <a:srgbClr val="FF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idivq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Divide by y</a:t>
            </a:r>
          </a:p>
          <a:p>
            <a:r>
              <a:rPr lang="es-E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s-ES" altLang="zh-CN" b="1" dirty="0">
                <a:solidFill>
                  <a:srgbClr val="000000"/>
                </a:solidFill>
                <a:latin typeface="ZztexMono-Regular"/>
              </a:rPr>
              <a:t>movq %rax, (%r8) 	</a:t>
            </a:r>
            <a:r>
              <a:rPr lang="es-ES" altLang="zh-CN" b="1" i="1" dirty="0">
                <a:solidFill>
                  <a:srgbClr val="00AEF0"/>
                </a:solidFill>
                <a:latin typeface="ZztexMono-Italic"/>
              </a:rPr>
              <a:t>Store quotient at qp</a:t>
            </a:r>
          </a:p>
          <a:p>
            <a:r>
              <a:rPr lang="es-E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s-ES" altLang="zh-CN" b="1" dirty="0">
                <a:solidFill>
                  <a:srgbClr val="000000"/>
                </a:solidFill>
                <a:latin typeface="ZztexMono-Regular"/>
              </a:rPr>
              <a:t>movq %rdx, (%rcx) 	</a:t>
            </a:r>
            <a:r>
              <a:rPr lang="es-ES" altLang="zh-CN" b="1" i="1" dirty="0">
                <a:solidFill>
                  <a:srgbClr val="00AEF0"/>
                </a:solidFill>
                <a:latin typeface="ZztexMono-Italic"/>
              </a:rPr>
              <a:t>Store remainder at rp</a:t>
            </a:r>
          </a:p>
          <a:p>
            <a:r>
              <a:rPr lang="es-E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s-ES" altLang="zh-CN" b="1" dirty="0">
                <a:solidFill>
                  <a:srgbClr val="000000"/>
                </a:solidFill>
                <a:latin typeface="ZztexMono-Regular"/>
              </a:rPr>
              <a:t>ret</a:t>
            </a:r>
            <a:endParaRPr lang="es-ES" altLang="zh-CN" b="1" i="1" dirty="0">
              <a:solidFill>
                <a:srgbClr val="00AEF0"/>
              </a:solidFill>
              <a:latin typeface="ZztexMono-Ital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5040" y="4020235"/>
            <a:ext cx="4674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zh-CN" altLang="en-US" sz="2400" b="1" dirty="0"/>
              <a:t>目的操作数也隐含（乘法是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rdx</a:t>
            </a:r>
            <a:r>
              <a:rPr lang="en-US" altLang="zh-CN" sz="2400" b="1" dirty="0"/>
              <a:t>:%</a:t>
            </a:r>
            <a:r>
              <a:rPr lang="en-US" altLang="zh-CN" sz="2400" b="1" dirty="0" err="1"/>
              <a:t>rax</a:t>
            </a:r>
            <a:r>
              <a:rPr lang="zh-CN" altLang="en-US" sz="2400" b="1" dirty="0"/>
              <a:t>，除法商在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rax</a:t>
            </a:r>
            <a:r>
              <a:rPr lang="zh-CN" altLang="en-US" sz="2400" b="1" dirty="0"/>
              <a:t>余数在</a:t>
            </a:r>
            <a:r>
              <a:rPr lang="en-US" altLang="zh-CN" sz="2400" b="1" dirty="0"/>
              <a:t>%</a:t>
            </a:r>
            <a:r>
              <a:rPr lang="en-US" altLang="zh-CN" sz="2400" b="1" dirty="0" err="1"/>
              <a:t>rdx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99" y="0"/>
            <a:ext cx="6432725" cy="2196247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201341"/>
            <a:ext cx="5090795" cy="22078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 algn="l"/>
            <a:r>
              <a:rPr lang="zh-CN" altLang="en-US" sz="3200" dirty="0"/>
              <a:t>算术逻辑操作示例</a:t>
            </a:r>
            <a:endParaRPr lang="en-US" sz="3200" dirty="0"/>
          </a:p>
        </p:txBody>
      </p:sp>
      <p:sp>
        <p:nvSpPr>
          <p:cNvPr id="17412" name="Rectangle 4"/>
          <p:cNvSpPr/>
          <p:nvPr/>
        </p:nvSpPr>
        <p:spPr bwMode="auto">
          <a:xfrm>
            <a:off x="1676400" y="1752600"/>
            <a:ext cx="3505200" cy="3429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long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arith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(long x, long y, long z)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t1 =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x+y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t2 = z+t1;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t3 = x+4;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t4 = y * 48;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t5 = t3 + t4;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long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rval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= t2 * t5;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return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rval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}</a:t>
            </a:r>
          </a:p>
        </p:txBody>
      </p:sp>
      <p:sp>
        <p:nvSpPr>
          <p:cNvPr id="17413" name="Rectangle 5"/>
          <p:cNvSpPr/>
          <p:nvPr/>
        </p:nvSpPr>
        <p:spPr bwMode="auto">
          <a:xfrm>
            <a:off x="5334000" y="1193800"/>
            <a:ext cx="5181600" cy="2463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arith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:</a:t>
            </a: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leaq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(%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),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# t1</a:t>
            </a: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addq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      # t2</a:t>
            </a: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leaq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(%rsi,%rsi,2),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salq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$4,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        # t4</a:t>
            </a: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leaq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4(%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),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rcx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t5</a:t>
            </a: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imulq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rcx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      # </a:t>
            </a:r>
            <a:r>
              <a:rPr lang="en-US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rval</a:t>
            </a:r>
            <a:endParaRPr lang="en-US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346075" algn="l"/>
                <a:tab pos="457200" algn="l"/>
                <a:tab pos="120142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ret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72200" y="3733800"/>
          <a:ext cx="3352800" cy="2667000"/>
        </p:xfrm>
        <a:graphic>
          <a:graphicData uri="http://schemas.openxmlformats.org/drawingml/2006/table">
            <a:tbl>
              <a:tblPr firstRow="1" bandRow="1"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x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y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z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t1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t2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lang="en-US" b="1" i="0" baseline="0" dirty="0" err="1">
                          <a:latin typeface="Courier New" panose="02070409020205090404"/>
                          <a:cs typeface="Courier New" panose="02070409020205090404"/>
                        </a:rPr>
                        <a:t>rval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t4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rcx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 panose="020B0300000000000000" charset="-128"/>
                          <a:cs typeface="ヒラギノ角ゴ ProN W6" panose="020B0300000000000000" charset="-128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t5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07BB3E-743D-4008-8225-7E363631CBD4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752475"/>
            <a:ext cx="8734425" cy="2343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487" y="3773488"/>
            <a:ext cx="8620125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3.6 </a:t>
            </a:r>
            <a:r>
              <a:rPr lang="zh-CN" altLang="en-US" b="1" dirty="0"/>
              <a:t>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4420" y="1979176"/>
            <a:ext cx="10427970" cy="3690104"/>
          </a:xfrm>
        </p:spPr>
        <p:txBody>
          <a:bodyPr/>
          <a:lstStyle/>
          <a:p>
            <a:r>
              <a:rPr lang="en-US" altLang="zh-CN" b="1" dirty="0"/>
              <a:t>3.6.1</a:t>
            </a:r>
            <a:r>
              <a:rPr lang="zh-CN" altLang="en-US" b="1" dirty="0"/>
              <a:t> 条件码</a:t>
            </a:r>
            <a:endParaRPr lang="en-US" altLang="zh-CN" b="1" dirty="0"/>
          </a:p>
          <a:p>
            <a:r>
              <a:rPr lang="en-US" altLang="zh-CN" b="1" dirty="0"/>
              <a:t>3.6.3</a:t>
            </a:r>
            <a:r>
              <a:rPr lang="zh-CN" altLang="en-US" b="1" dirty="0"/>
              <a:t> 跳转</a:t>
            </a:r>
            <a:endParaRPr lang="en-US" altLang="zh-CN" b="1" dirty="0"/>
          </a:p>
          <a:p>
            <a:r>
              <a:rPr lang="en-US" altLang="zh-CN" b="1" dirty="0"/>
              <a:t>3.6.6 </a:t>
            </a:r>
            <a:r>
              <a:rPr lang="zh-CN" altLang="en-US" b="1" dirty="0"/>
              <a:t>条件传送</a:t>
            </a:r>
            <a:endParaRPr lang="en-US" altLang="zh-CN" b="1" dirty="0"/>
          </a:p>
          <a:p>
            <a:r>
              <a:rPr lang="en-US" altLang="zh-CN" b="1" dirty="0"/>
              <a:t>3.6.7 </a:t>
            </a:r>
            <a:r>
              <a:rPr lang="zh-CN" altLang="en-US" b="1" dirty="0"/>
              <a:t>循环</a:t>
            </a:r>
            <a:endParaRPr lang="en-US" altLang="zh-CN" b="1" dirty="0"/>
          </a:p>
          <a:p>
            <a:r>
              <a:rPr lang="en-US" altLang="zh-CN" b="1" dirty="0"/>
              <a:t>3.6.8</a:t>
            </a:r>
            <a:r>
              <a:rPr lang="zh-CN" altLang="en-US" b="1" dirty="0"/>
              <a:t> </a:t>
            </a:r>
            <a:r>
              <a:rPr lang="en-US" altLang="zh-CN" b="1" dirty="0"/>
              <a:t>switch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58</a:t>
            </a:fld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48690" y="129210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除了顺序执行外的控制流改变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处理器状态 </a:t>
            </a:r>
            <a:r>
              <a:rPr lang="en-US" dirty="0"/>
              <a:t>(x86-64)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397000"/>
            <a:ext cx="4635500" cy="5435600"/>
          </a:xfrm>
        </p:spPr>
        <p:txBody>
          <a:bodyPr/>
          <a:lstStyle/>
          <a:p>
            <a:r>
              <a:rPr lang="zh-CN" altLang="en-US" dirty="0"/>
              <a:t>程序当前运行信息</a:t>
            </a:r>
            <a:endParaRPr lang="en-US" dirty="0"/>
          </a:p>
          <a:p>
            <a:pPr marL="552450" lvl="1"/>
            <a:r>
              <a:rPr lang="zh-CN" altLang="en-US" dirty="0"/>
              <a:t>临时数据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rax</a:t>
            </a:r>
            <a:r>
              <a:rPr lang="en-US" dirty="0"/>
              <a:t>, … )</a:t>
            </a:r>
          </a:p>
          <a:p>
            <a:pPr marL="552450" lvl="1"/>
            <a:r>
              <a:rPr lang="zh-CN" altLang="en-US" dirty="0"/>
              <a:t>运行栈位置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rsp</a:t>
            </a:r>
            <a:r>
              <a:rPr lang="en-US" dirty="0"/>
              <a:t> )</a:t>
            </a:r>
          </a:p>
          <a:p>
            <a:pPr marL="552450" lvl="1"/>
            <a:r>
              <a:rPr lang="zh-CN" altLang="en-US" dirty="0"/>
              <a:t>当前代码控制点的位置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%rip</a:t>
            </a:r>
            <a:r>
              <a:rPr lang="en-US" dirty="0"/>
              <a:t>, … )</a:t>
            </a:r>
          </a:p>
          <a:p>
            <a:pPr marL="552450" lvl="1"/>
            <a:r>
              <a:rPr lang="zh-CN" altLang="en-US" dirty="0"/>
              <a:t>当前测试状态</a:t>
            </a:r>
            <a:br>
              <a:rPr lang="en-US" dirty="0"/>
            </a:br>
            <a:r>
              <a:rPr lang="en-US" dirty="0"/>
              <a:t>(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CF, ZF, SF, OF</a:t>
            </a:r>
            <a:r>
              <a:rPr lang="en-US" dirty="0"/>
              <a:t> )</a:t>
            </a:r>
          </a:p>
        </p:txBody>
      </p:sp>
      <p:sp>
        <p:nvSpPr>
          <p:cNvPr id="33797" name="Rectangle 5"/>
          <p:cNvSpPr/>
          <p:nvPr/>
        </p:nvSpPr>
        <p:spPr bwMode="auto">
          <a:xfrm>
            <a:off x="7009342" y="5097685"/>
            <a:ext cx="2057400" cy="308610"/>
          </a:xfrm>
          <a:prstGeom prst="rect">
            <a:avLst/>
          </a:prstGeom>
          <a:solidFill>
            <a:srgbClr val="D6D6F4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%rip</a:t>
            </a:r>
          </a:p>
        </p:txBody>
      </p:sp>
      <p:sp>
        <p:nvSpPr>
          <p:cNvPr id="33798" name="Rectangle 6"/>
          <p:cNvSpPr/>
          <p:nvPr/>
        </p:nvSpPr>
        <p:spPr bwMode="auto">
          <a:xfrm>
            <a:off x="7009343" y="1516286"/>
            <a:ext cx="1037015" cy="384721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Registers</a:t>
            </a:r>
          </a:p>
        </p:txBody>
      </p:sp>
      <p:sp>
        <p:nvSpPr>
          <p:cNvPr id="33799" name="Rectangle 7"/>
          <p:cNvSpPr/>
          <p:nvPr/>
        </p:nvSpPr>
        <p:spPr bwMode="auto">
          <a:xfrm>
            <a:off x="4523770" y="5326285"/>
            <a:ext cx="1898650" cy="3810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Current stack top</a:t>
            </a:r>
          </a:p>
        </p:txBody>
      </p:sp>
      <p:sp>
        <p:nvSpPr>
          <p:cNvPr id="33801" name="Rectangle 9"/>
          <p:cNvSpPr/>
          <p:nvPr/>
        </p:nvSpPr>
        <p:spPr bwMode="auto">
          <a:xfrm>
            <a:off x="9219142" y="5021485"/>
            <a:ext cx="2063750" cy="3810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Instruction pointer</a:t>
            </a:r>
          </a:p>
        </p:txBody>
      </p:sp>
      <p:sp>
        <p:nvSpPr>
          <p:cNvPr id="33802" name="Rectangle 10"/>
          <p:cNvSpPr/>
          <p:nvPr/>
        </p:nvSpPr>
        <p:spPr bwMode="auto">
          <a:xfrm>
            <a:off x="70283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CF</a:t>
            </a:r>
          </a:p>
        </p:txBody>
      </p:sp>
      <p:sp>
        <p:nvSpPr>
          <p:cNvPr id="33803" name="Rectangle 11"/>
          <p:cNvSpPr/>
          <p:nvPr/>
        </p:nvSpPr>
        <p:spPr bwMode="auto">
          <a:xfrm>
            <a:off x="77014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ZF</a:t>
            </a:r>
          </a:p>
        </p:txBody>
      </p:sp>
      <p:sp>
        <p:nvSpPr>
          <p:cNvPr id="33804" name="Rectangle 12"/>
          <p:cNvSpPr/>
          <p:nvPr/>
        </p:nvSpPr>
        <p:spPr bwMode="auto">
          <a:xfrm>
            <a:off x="83745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SF</a:t>
            </a:r>
          </a:p>
        </p:txBody>
      </p:sp>
      <p:sp>
        <p:nvSpPr>
          <p:cNvPr id="33805" name="Rectangle 13"/>
          <p:cNvSpPr/>
          <p:nvPr/>
        </p:nvSpPr>
        <p:spPr bwMode="auto">
          <a:xfrm>
            <a:off x="9047692" y="5707285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OF</a:t>
            </a:r>
          </a:p>
        </p:txBody>
      </p:sp>
      <p:sp>
        <p:nvSpPr>
          <p:cNvPr id="33806" name="Rectangle 14"/>
          <p:cNvSpPr/>
          <p:nvPr/>
        </p:nvSpPr>
        <p:spPr bwMode="auto">
          <a:xfrm>
            <a:off x="9732358" y="5707285"/>
            <a:ext cx="1801812" cy="4445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2000" dirty="0">
                <a:solidFill>
                  <a:srgbClr val="C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Condition codes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009342" y="1973485"/>
            <a:ext cx="4296228" cy="2743200"/>
            <a:chOff x="762000" y="1143000"/>
            <a:chExt cx="7518400" cy="4800600"/>
          </a:xfrm>
        </p:grpSpPr>
        <p:sp>
          <p:nvSpPr>
            <p:cNvPr id="27" name="Rectangle 1"/>
            <p:cNvSpPr/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%rsp</a:t>
              </a:r>
            </a:p>
          </p:txBody>
        </p:sp>
        <p:sp>
          <p:nvSpPr>
            <p:cNvPr id="28" name="Rectangle 22"/>
            <p:cNvSpPr/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%r8</a:t>
              </a:r>
            </a:p>
          </p:txBody>
        </p:sp>
        <p:sp>
          <p:nvSpPr>
            <p:cNvPr id="29" name="Rectangle 23"/>
            <p:cNvSpPr/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%r9</a:t>
              </a:r>
            </a:p>
          </p:txBody>
        </p:sp>
        <p:sp>
          <p:nvSpPr>
            <p:cNvPr id="30" name="Rectangle 24"/>
            <p:cNvSpPr/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%r10</a:t>
              </a:r>
            </a:p>
          </p:txBody>
        </p:sp>
        <p:sp>
          <p:nvSpPr>
            <p:cNvPr id="31" name="Rectangle 25"/>
            <p:cNvSpPr/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%r11</a:t>
              </a:r>
            </a:p>
          </p:txBody>
        </p:sp>
        <p:sp>
          <p:nvSpPr>
            <p:cNvPr id="32" name="Rectangle 26"/>
            <p:cNvSpPr/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%r12</a:t>
              </a:r>
            </a:p>
          </p:txBody>
        </p:sp>
        <p:sp>
          <p:nvSpPr>
            <p:cNvPr id="33" name="Rectangle 27"/>
            <p:cNvSpPr/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%r13</a:t>
              </a:r>
            </a:p>
          </p:txBody>
        </p:sp>
        <p:sp>
          <p:nvSpPr>
            <p:cNvPr id="34" name="Rectangle 28"/>
            <p:cNvSpPr/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%r14</a:t>
              </a:r>
            </a:p>
          </p:txBody>
        </p:sp>
        <p:sp>
          <p:nvSpPr>
            <p:cNvPr id="35" name="Rectangle 29"/>
            <p:cNvSpPr/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%r15</a:t>
              </a:r>
            </a:p>
          </p:txBody>
        </p:sp>
        <p:sp>
          <p:nvSpPr>
            <p:cNvPr id="36" name="Rectangle 30"/>
            <p:cNvSpPr/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</a:t>
              </a:r>
              <a:r>
                <a:rPr lang="en-US" dirty="0" err="1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rax</a:t>
              </a:r>
              <a:endPara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7" name="Rectangle 31"/>
            <p:cNvSpPr/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</a:t>
              </a:r>
              <a:r>
                <a:rPr lang="en-US" dirty="0" err="1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rbx</a:t>
              </a:r>
              <a:endPara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38" name="Rectangle 32"/>
            <p:cNvSpPr/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%rcx</a:t>
              </a:r>
            </a:p>
          </p:txBody>
        </p:sp>
        <p:sp>
          <p:nvSpPr>
            <p:cNvPr id="39" name="Rectangle 33"/>
            <p:cNvSpPr/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dirty="0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</a:t>
              </a:r>
              <a:r>
                <a:rPr lang="en-US" dirty="0" err="1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rdx</a:t>
              </a:r>
              <a:endParaRPr lang="en-US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endParaRPr>
            </a:p>
          </p:txBody>
        </p:sp>
        <p:sp>
          <p:nvSpPr>
            <p:cNvPr id="40" name="Rectangle 34"/>
            <p:cNvSpPr/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%rsi</a:t>
              </a:r>
            </a:p>
          </p:txBody>
        </p:sp>
        <p:sp>
          <p:nvSpPr>
            <p:cNvPr id="41" name="Rectangle 35"/>
            <p:cNvSpPr/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%rdi</a:t>
              </a:r>
            </a:p>
          </p:txBody>
        </p:sp>
        <p:sp>
          <p:nvSpPr>
            <p:cNvPr id="42" name="Rectangle 36"/>
            <p:cNvSpPr/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%rbp</a:t>
              </a:r>
            </a:p>
          </p:txBody>
        </p:sp>
      </p:grpSp>
      <p:cxnSp>
        <p:nvCxnSpPr>
          <p:cNvPr id="3" name="Straight Arrow Connector 2"/>
          <p:cNvCxnSpPr>
            <a:cxnSpLocks/>
            <a:endCxn id="27" idx="1"/>
          </p:cNvCxnSpPr>
          <p:nvPr/>
        </p:nvCxnSpPr>
        <p:spPr bwMode="auto">
          <a:xfrm flipV="1">
            <a:off x="6200170" y="4215943"/>
            <a:ext cx="809172" cy="118654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439102"/>
            <a:ext cx="8229600" cy="573088"/>
          </a:xfrm>
        </p:spPr>
        <p:txBody>
          <a:bodyPr/>
          <a:lstStyle/>
          <a:p>
            <a:r>
              <a:rPr lang="en-US" dirty="0"/>
              <a:t>2015 State of the Art</a:t>
            </a:r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8000" y="877888"/>
            <a:ext cx="11145519" cy="4972050"/>
          </a:xfrm>
        </p:spPr>
        <p:txBody>
          <a:bodyPr/>
          <a:lstStyle/>
          <a:p>
            <a:pPr marL="338455" lvl="1" indent="0" defTabSz="895350">
              <a:buNone/>
              <a:tabLst>
                <a:tab pos="23495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Core i7 </a:t>
            </a:r>
            <a:r>
              <a:rPr lang="en-US" sz="2400" dirty="0" err="1">
                <a:solidFill>
                  <a:srgbClr val="FF0000"/>
                </a:solidFill>
              </a:rPr>
              <a:t>Broadwell</a:t>
            </a:r>
            <a:r>
              <a:rPr lang="en-US" sz="2400" dirty="0">
                <a:solidFill>
                  <a:srgbClr val="FF0000"/>
                </a:solidFill>
              </a:rPr>
              <a:t> 2015</a:t>
            </a:r>
          </a:p>
          <a:p>
            <a:pPr marL="224155" indent="-224155" defTabSz="895350">
              <a:tabLst>
                <a:tab pos="2349500" algn="l"/>
              </a:tabLst>
            </a:pPr>
            <a:r>
              <a:rPr lang="zh-CN" altLang="en-US" sz="2800" dirty="0"/>
              <a:t>台式机</a:t>
            </a:r>
            <a:endParaRPr lang="en-US" sz="28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4 cores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zh-CN" altLang="en-US" sz="2400" dirty="0"/>
              <a:t>集显 </a:t>
            </a:r>
            <a:r>
              <a:rPr lang="en-US" sz="2400" dirty="0"/>
              <a:t>Integrated graphics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3.3-3.8 GHz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65W</a:t>
            </a:r>
          </a:p>
          <a:p>
            <a:pPr marL="224155" indent="-224155" defTabSz="895350">
              <a:tabLst>
                <a:tab pos="2349500" algn="l"/>
              </a:tabLst>
            </a:pPr>
            <a:r>
              <a:rPr lang="zh-CN" altLang="en-US" sz="2800" dirty="0"/>
              <a:t>服务器</a:t>
            </a:r>
            <a:endParaRPr lang="en-US" sz="2800" dirty="0"/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8 cores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Integrated I/O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2-2.6 GHz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sz="2400" dirty="0"/>
              <a:t>45W</a:t>
            </a:r>
          </a:p>
          <a:p>
            <a:pPr marL="400050" lvl="1" indent="0" defTabSz="895350">
              <a:buNone/>
              <a:tabLst>
                <a:tab pos="2349500" algn="l"/>
              </a:tabLst>
            </a:pPr>
            <a:r>
              <a:rPr lang="en-US" sz="2400" dirty="0"/>
              <a:t>https://www.intel.com/content/www/us/en/io/xeon-e5-workstation-integrated-io-video.html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37" y="1447800"/>
            <a:ext cx="5032853" cy="438029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51510"/>
            <a:ext cx="10972800" cy="6807230"/>
          </a:xfrm>
        </p:spPr>
        <p:txBody>
          <a:bodyPr/>
          <a:lstStyle/>
          <a:p>
            <a:r>
              <a:rPr lang="en-US" altLang="zh-CN" b="1" dirty="0"/>
              <a:t>3.6.1</a:t>
            </a:r>
            <a:r>
              <a:rPr lang="zh-CN" altLang="en-US" b="1" dirty="0"/>
              <a:t> 条件码</a:t>
            </a:r>
            <a:endParaRPr lang="en-US" altLang="zh-CN" b="1" dirty="0"/>
          </a:p>
          <a:p>
            <a:pPr lvl="1"/>
            <a:r>
              <a:rPr lang="en-US" altLang="zh-CN" b="1" dirty="0"/>
              <a:t>X86-64</a:t>
            </a:r>
            <a:r>
              <a:rPr lang="zh-CN" altLang="en-US" b="1" dirty="0"/>
              <a:t>上的条件码：</a:t>
            </a:r>
            <a:endParaRPr lang="en-US" altLang="zh-CN" b="1" dirty="0"/>
          </a:p>
          <a:p>
            <a:pPr lvl="2"/>
            <a:r>
              <a:rPr lang="en-US" altLang="zh-CN" b="1" dirty="0"/>
              <a:t>CF: Carry Flag. </a:t>
            </a:r>
            <a:r>
              <a:rPr lang="zh-CN" altLang="en-US" b="1" dirty="0"/>
              <a:t>进位标志（无符号数的溢出）  超过</a:t>
            </a:r>
            <a:r>
              <a:rPr lang="en-US" altLang="zh-CN" b="1" dirty="0"/>
              <a:t>255</a:t>
            </a:r>
          </a:p>
          <a:p>
            <a:pPr lvl="2"/>
            <a:r>
              <a:rPr lang="en-US" altLang="zh-CN" b="1" dirty="0"/>
              <a:t>ZF: Zero Flag. </a:t>
            </a:r>
            <a:r>
              <a:rPr lang="zh-CN" altLang="en-US" b="1" dirty="0"/>
              <a:t> 结果为零标志</a:t>
            </a:r>
            <a:endParaRPr lang="en-US" altLang="zh-CN" b="1" dirty="0"/>
          </a:p>
          <a:p>
            <a:pPr lvl="2"/>
            <a:r>
              <a:rPr lang="en-US" altLang="zh-CN" b="1" dirty="0"/>
              <a:t>SF: Sign Flag. </a:t>
            </a:r>
            <a:r>
              <a:rPr lang="zh-CN" altLang="en-US" b="1" dirty="0"/>
              <a:t> 符号标志（结果为负时标志位为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en-US" altLang="zh-CN" b="1" dirty="0"/>
              <a:t>OF: Overflow Flag. </a:t>
            </a:r>
            <a:r>
              <a:rPr lang="zh-CN" altLang="en-US" b="1" dirty="0"/>
              <a:t>溢出标志（正溢出或负溢出）</a:t>
            </a:r>
            <a:endParaRPr lang="en-US" altLang="zh-CN" b="1" dirty="0"/>
          </a:p>
          <a:p>
            <a:pPr lvl="3"/>
            <a:r>
              <a:rPr lang="zh-CN" altLang="en-US" b="1" dirty="0"/>
              <a:t>和</a:t>
            </a:r>
            <a:r>
              <a:rPr lang="en-US" altLang="zh-CN" b="1" dirty="0"/>
              <a:t>CF</a:t>
            </a:r>
            <a:r>
              <a:rPr lang="zh-CN" altLang="en-US" b="1" dirty="0"/>
              <a:t>互斥，对应有符号</a:t>
            </a:r>
            <a:endParaRPr lang="en-US" altLang="zh-CN" b="1" dirty="0"/>
          </a:p>
          <a:p>
            <a:pPr lvl="3"/>
            <a:r>
              <a:rPr lang="en-US" altLang="zh-CN" b="1" dirty="0"/>
              <a:t>t=</a:t>
            </a:r>
            <a:r>
              <a:rPr lang="en-US" altLang="zh-CN" b="1" dirty="0" err="1"/>
              <a:t>a+b</a:t>
            </a: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  <a:p>
            <a:pPr marL="914400" lvl="2" indent="0">
              <a:buNone/>
            </a:pPr>
            <a:r>
              <a:rPr lang="en-US" altLang="zh-CN" b="1" u="sng" dirty="0" err="1">
                <a:solidFill>
                  <a:srgbClr val="FF0000"/>
                </a:solidFill>
              </a:rPr>
              <a:t>leaq</a:t>
            </a:r>
            <a:r>
              <a:rPr lang="en-US" altLang="zh-CN" b="1" u="sng" dirty="0">
                <a:solidFill>
                  <a:srgbClr val="FF0000"/>
                </a:solidFill>
              </a:rPr>
              <a:t> </a:t>
            </a:r>
            <a:r>
              <a:rPr lang="zh-CN" altLang="en-US" b="1" u="sng" dirty="0">
                <a:solidFill>
                  <a:srgbClr val="FF0000"/>
                </a:solidFill>
              </a:rPr>
              <a:t>指令不改变任何条件码</a:t>
            </a:r>
            <a:endParaRPr lang="en-US" altLang="zh-CN" b="1" u="sng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60</a:t>
            </a:fld>
            <a:endParaRPr lang="zh-CN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4305843"/>
            <a:ext cx="100488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51510"/>
            <a:ext cx="10972800" cy="4503420"/>
          </a:xfrm>
        </p:spPr>
        <p:txBody>
          <a:bodyPr/>
          <a:lstStyle/>
          <a:p>
            <a:r>
              <a:rPr lang="en-US" altLang="zh-CN" b="1" dirty="0"/>
              <a:t>3.6.1</a:t>
            </a:r>
            <a:r>
              <a:rPr lang="zh-CN" altLang="en-US" b="1" dirty="0"/>
              <a:t> 条件码</a:t>
            </a:r>
            <a:endParaRPr lang="en-US" altLang="zh-CN" b="1" dirty="0"/>
          </a:p>
          <a:p>
            <a:pPr lvl="1"/>
            <a:r>
              <a:rPr lang="zh-CN" altLang="en-US" b="1" dirty="0"/>
              <a:t>除了前面的算术和逻辑指令会改变标志外，以下指令只改变标志</a:t>
            </a:r>
            <a:endParaRPr lang="en-US" altLang="zh-CN" b="1" dirty="0"/>
          </a:p>
          <a:p>
            <a:pPr lvl="1"/>
            <a:r>
              <a:rPr lang="zh-CN" altLang="en-US" b="1" dirty="0"/>
              <a:t>不改变任何寄存器的值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2"/>
            <a:r>
              <a:rPr lang="en-US" altLang="zh-CN" b="1" dirty="0"/>
              <a:t>CMP</a:t>
            </a:r>
            <a:r>
              <a:rPr lang="zh-CN" altLang="en-US" b="1" dirty="0"/>
              <a:t>和</a:t>
            </a:r>
            <a:r>
              <a:rPr lang="en-US" altLang="zh-CN" b="1" dirty="0"/>
              <a:t>SUB</a:t>
            </a:r>
            <a:r>
              <a:rPr lang="zh-CN" altLang="en-US" b="1" dirty="0"/>
              <a:t>指令行为是一样的</a:t>
            </a:r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r>
              <a:rPr lang="en-US" altLang="zh-CN" b="1" dirty="0"/>
              <a:t>TEST</a:t>
            </a:r>
            <a:r>
              <a:rPr lang="zh-CN" altLang="en-US" b="1" dirty="0"/>
              <a:t>和</a:t>
            </a:r>
            <a:r>
              <a:rPr lang="en-US" altLang="zh-CN" b="1" dirty="0"/>
              <a:t>AND</a:t>
            </a:r>
            <a:r>
              <a:rPr lang="zh-CN" altLang="en-US" b="1" dirty="0"/>
              <a:t>指令行为是一样的</a:t>
            </a:r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61</a:t>
            </a:fld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230" y="2258156"/>
            <a:ext cx="5139725" cy="428075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/>
          <p:nvPr/>
        </p:nvSpPr>
        <p:spPr bwMode="auto">
          <a:xfrm>
            <a:off x="2286000" y="4800600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rsp</a:t>
            </a:r>
            <a:endParaRPr lang="en-US" sz="240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</a:t>
            </a:r>
            <a:r>
              <a:rPr lang="zh-CN" altLang="en-US" dirty="0"/>
              <a:t>整数寄存器</a:t>
            </a:r>
            <a:endParaRPr lang="en-US" dirty="0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842683" y="6019800"/>
            <a:ext cx="7329487" cy="838200"/>
          </a:xfrm>
        </p:spPr>
        <p:txBody>
          <a:bodyPr/>
          <a:lstStyle/>
          <a:p>
            <a:pPr lvl="1"/>
            <a:r>
              <a:rPr lang="en-US" dirty="0"/>
              <a:t>Can reference low-order byte</a:t>
            </a:r>
          </a:p>
        </p:txBody>
      </p:sp>
      <p:sp>
        <p:nvSpPr>
          <p:cNvPr id="27654" name="Rectangle 6"/>
          <p:cNvSpPr/>
          <p:nvPr/>
        </p:nvSpPr>
        <p:spPr bwMode="auto">
          <a:xfrm>
            <a:off x="5181600" y="1181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%al</a:t>
            </a:r>
          </a:p>
        </p:txBody>
      </p:sp>
      <p:sp>
        <p:nvSpPr>
          <p:cNvPr id="27655" name="Rectangle 7"/>
          <p:cNvSpPr/>
          <p:nvPr/>
        </p:nvSpPr>
        <p:spPr bwMode="auto">
          <a:xfrm>
            <a:off x="5181600" y="1790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bl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6" name="Rectangle 8"/>
          <p:cNvSpPr/>
          <p:nvPr/>
        </p:nvSpPr>
        <p:spPr bwMode="auto">
          <a:xfrm>
            <a:off x="5181600" y="2400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%cl</a:t>
            </a:r>
          </a:p>
        </p:txBody>
      </p:sp>
      <p:sp>
        <p:nvSpPr>
          <p:cNvPr id="27657" name="Rectangle 9"/>
          <p:cNvSpPr/>
          <p:nvPr/>
        </p:nvSpPr>
        <p:spPr bwMode="auto">
          <a:xfrm>
            <a:off x="5181600" y="30099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%dl</a:t>
            </a:r>
          </a:p>
        </p:txBody>
      </p:sp>
      <p:sp>
        <p:nvSpPr>
          <p:cNvPr id="27658" name="Rectangle 10"/>
          <p:cNvSpPr/>
          <p:nvPr/>
        </p:nvSpPr>
        <p:spPr bwMode="auto">
          <a:xfrm>
            <a:off x="5181600" y="36195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sil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59" name="Rectangle 11"/>
          <p:cNvSpPr/>
          <p:nvPr/>
        </p:nvSpPr>
        <p:spPr bwMode="auto">
          <a:xfrm>
            <a:off x="5181600" y="4229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dil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0" name="Rectangle 12"/>
          <p:cNvSpPr/>
          <p:nvPr/>
        </p:nvSpPr>
        <p:spPr bwMode="auto">
          <a:xfrm>
            <a:off x="5173651" y="4838700"/>
            <a:ext cx="655649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spl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1" name="Rectangle 13"/>
          <p:cNvSpPr/>
          <p:nvPr/>
        </p:nvSpPr>
        <p:spPr bwMode="auto">
          <a:xfrm>
            <a:off x="5181600" y="54356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1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bpl</a:t>
            </a:r>
            <a:endParaRPr lang="en-US" sz="1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62" name="Rectangle 14"/>
          <p:cNvSpPr/>
          <p:nvPr/>
        </p:nvSpPr>
        <p:spPr bwMode="auto">
          <a:xfrm>
            <a:off x="9144000" y="1181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%r8b</a:t>
            </a:r>
          </a:p>
        </p:txBody>
      </p:sp>
      <p:sp>
        <p:nvSpPr>
          <p:cNvPr id="27663" name="Rectangle 15"/>
          <p:cNvSpPr/>
          <p:nvPr/>
        </p:nvSpPr>
        <p:spPr bwMode="auto">
          <a:xfrm>
            <a:off x="9144000" y="1790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%r9b</a:t>
            </a:r>
          </a:p>
        </p:txBody>
      </p:sp>
      <p:sp>
        <p:nvSpPr>
          <p:cNvPr id="27664" name="Rectangle 16"/>
          <p:cNvSpPr/>
          <p:nvPr/>
        </p:nvSpPr>
        <p:spPr bwMode="auto">
          <a:xfrm>
            <a:off x="9144000" y="2400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%r10b</a:t>
            </a:r>
          </a:p>
        </p:txBody>
      </p:sp>
      <p:sp>
        <p:nvSpPr>
          <p:cNvPr id="27665" name="Rectangle 17"/>
          <p:cNvSpPr/>
          <p:nvPr/>
        </p:nvSpPr>
        <p:spPr bwMode="auto">
          <a:xfrm>
            <a:off x="9144000" y="30099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%r11b</a:t>
            </a:r>
          </a:p>
        </p:txBody>
      </p:sp>
      <p:sp>
        <p:nvSpPr>
          <p:cNvPr id="27666" name="Rectangle 18"/>
          <p:cNvSpPr/>
          <p:nvPr/>
        </p:nvSpPr>
        <p:spPr bwMode="auto">
          <a:xfrm>
            <a:off x="9144000" y="36195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%r12b</a:t>
            </a:r>
          </a:p>
        </p:txBody>
      </p:sp>
      <p:sp>
        <p:nvSpPr>
          <p:cNvPr id="27667" name="Rectangle 19"/>
          <p:cNvSpPr/>
          <p:nvPr/>
        </p:nvSpPr>
        <p:spPr bwMode="auto">
          <a:xfrm>
            <a:off x="9144000" y="42291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%r13b</a:t>
            </a:r>
          </a:p>
        </p:txBody>
      </p:sp>
      <p:sp>
        <p:nvSpPr>
          <p:cNvPr id="27668" name="Rectangle 20"/>
          <p:cNvSpPr/>
          <p:nvPr/>
        </p:nvSpPr>
        <p:spPr bwMode="auto">
          <a:xfrm>
            <a:off x="9144000" y="48387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%r14b</a:t>
            </a:r>
          </a:p>
        </p:txBody>
      </p:sp>
      <p:sp>
        <p:nvSpPr>
          <p:cNvPr id="27669" name="Rectangle 21"/>
          <p:cNvSpPr/>
          <p:nvPr/>
        </p:nvSpPr>
        <p:spPr bwMode="auto">
          <a:xfrm>
            <a:off x="9144000" y="5448300"/>
            <a:ext cx="6604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%r15b</a:t>
            </a:r>
          </a:p>
        </p:txBody>
      </p:sp>
      <p:sp>
        <p:nvSpPr>
          <p:cNvPr id="27670" name="Rectangle 22"/>
          <p:cNvSpPr/>
          <p:nvPr/>
        </p:nvSpPr>
        <p:spPr bwMode="auto">
          <a:xfrm>
            <a:off x="62484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%r8</a:t>
            </a:r>
          </a:p>
        </p:txBody>
      </p:sp>
      <p:sp>
        <p:nvSpPr>
          <p:cNvPr id="27671" name="Rectangle 23"/>
          <p:cNvSpPr/>
          <p:nvPr/>
        </p:nvSpPr>
        <p:spPr bwMode="auto">
          <a:xfrm>
            <a:off x="62484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%r9</a:t>
            </a:r>
          </a:p>
        </p:txBody>
      </p:sp>
      <p:sp>
        <p:nvSpPr>
          <p:cNvPr id="27672" name="Rectangle 24"/>
          <p:cNvSpPr/>
          <p:nvPr/>
        </p:nvSpPr>
        <p:spPr bwMode="auto">
          <a:xfrm>
            <a:off x="62484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%r10</a:t>
            </a:r>
          </a:p>
        </p:txBody>
      </p:sp>
      <p:sp>
        <p:nvSpPr>
          <p:cNvPr id="27673" name="Rectangle 25"/>
          <p:cNvSpPr/>
          <p:nvPr/>
        </p:nvSpPr>
        <p:spPr bwMode="auto">
          <a:xfrm>
            <a:off x="62484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%r11</a:t>
            </a:r>
          </a:p>
        </p:txBody>
      </p:sp>
      <p:sp>
        <p:nvSpPr>
          <p:cNvPr id="27674" name="Rectangle 26"/>
          <p:cNvSpPr/>
          <p:nvPr/>
        </p:nvSpPr>
        <p:spPr bwMode="auto">
          <a:xfrm>
            <a:off x="62484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%r12</a:t>
            </a:r>
          </a:p>
        </p:txBody>
      </p:sp>
      <p:sp>
        <p:nvSpPr>
          <p:cNvPr id="27675" name="Rectangle 27"/>
          <p:cNvSpPr/>
          <p:nvPr/>
        </p:nvSpPr>
        <p:spPr bwMode="auto">
          <a:xfrm>
            <a:off x="62484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%r13</a:t>
            </a:r>
          </a:p>
        </p:txBody>
      </p:sp>
      <p:sp>
        <p:nvSpPr>
          <p:cNvPr id="27676" name="Rectangle 28"/>
          <p:cNvSpPr/>
          <p:nvPr/>
        </p:nvSpPr>
        <p:spPr bwMode="auto">
          <a:xfrm>
            <a:off x="6248400" y="4800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%r14</a:t>
            </a:r>
          </a:p>
        </p:txBody>
      </p:sp>
      <p:sp>
        <p:nvSpPr>
          <p:cNvPr id="27677" name="Rectangle 29"/>
          <p:cNvSpPr/>
          <p:nvPr/>
        </p:nvSpPr>
        <p:spPr bwMode="auto">
          <a:xfrm>
            <a:off x="62484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%r15</a:t>
            </a:r>
          </a:p>
        </p:txBody>
      </p:sp>
      <p:sp>
        <p:nvSpPr>
          <p:cNvPr id="27678" name="Rectangle 30"/>
          <p:cNvSpPr/>
          <p:nvPr/>
        </p:nvSpPr>
        <p:spPr bwMode="auto">
          <a:xfrm>
            <a:off x="2286000" y="1143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rax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79" name="Rectangle 31"/>
          <p:cNvSpPr/>
          <p:nvPr/>
        </p:nvSpPr>
        <p:spPr bwMode="auto">
          <a:xfrm>
            <a:off x="2286000" y="17526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rbx</a:t>
            </a:r>
            <a:endParaRPr lang="en-US" sz="2400" dirty="0"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sp>
        <p:nvSpPr>
          <p:cNvPr id="27680" name="Rectangle 32"/>
          <p:cNvSpPr/>
          <p:nvPr/>
        </p:nvSpPr>
        <p:spPr bwMode="auto">
          <a:xfrm>
            <a:off x="2286000" y="2362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%rcx</a:t>
            </a:r>
          </a:p>
        </p:txBody>
      </p:sp>
      <p:sp>
        <p:nvSpPr>
          <p:cNvPr id="27681" name="Rectangle 33"/>
          <p:cNvSpPr/>
          <p:nvPr/>
        </p:nvSpPr>
        <p:spPr bwMode="auto">
          <a:xfrm>
            <a:off x="2286000" y="29718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%rdx</a:t>
            </a:r>
          </a:p>
        </p:txBody>
      </p:sp>
      <p:sp>
        <p:nvSpPr>
          <p:cNvPr id="27682" name="Rectangle 34"/>
          <p:cNvSpPr/>
          <p:nvPr/>
        </p:nvSpPr>
        <p:spPr bwMode="auto">
          <a:xfrm>
            <a:off x="2286000" y="35814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%rsi</a:t>
            </a:r>
          </a:p>
        </p:txBody>
      </p:sp>
      <p:sp>
        <p:nvSpPr>
          <p:cNvPr id="27683" name="Rectangle 35"/>
          <p:cNvSpPr/>
          <p:nvPr/>
        </p:nvSpPr>
        <p:spPr bwMode="auto">
          <a:xfrm>
            <a:off x="2286000" y="41910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%rdi</a:t>
            </a:r>
          </a:p>
        </p:txBody>
      </p:sp>
      <p:sp>
        <p:nvSpPr>
          <p:cNvPr id="27684" name="Rectangle 36"/>
          <p:cNvSpPr/>
          <p:nvPr/>
        </p:nvSpPr>
        <p:spPr bwMode="auto">
          <a:xfrm>
            <a:off x="2286000" y="5410200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%rbp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1" name="Rectangle 9"/>
          <p:cNvSpPr>
            <a:spLocks noGrp="1" noChangeArrowheads="1"/>
          </p:cNvSpPr>
          <p:nvPr/>
        </p:nvSpPr>
        <p:spPr>
          <a:xfrm>
            <a:off x="1289685" y="1084580"/>
            <a:ext cx="8947150" cy="332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r>
              <a:rPr lang="en-US" dirty="0" err="1"/>
              <a:t>SetX</a:t>
            </a:r>
            <a:r>
              <a:rPr lang="en-US" dirty="0"/>
              <a:t> 指令: </a:t>
            </a:r>
          </a:p>
          <a:p>
            <a:pPr marL="552450" lvl="1"/>
            <a:r>
              <a:rPr lang="en-US" dirty="0"/>
              <a:t>基于条件码组合的单字节设置</a:t>
            </a:r>
          </a:p>
          <a:p>
            <a:r>
              <a:rPr lang="en-US" dirty="0"/>
              <a:t>可寻址字节寄存器之一</a:t>
            </a:r>
          </a:p>
          <a:p>
            <a:pPr marL="552450" lvl="1"/>
            <a:r>
              <a:rPr lang="en-US" dirty="0"/>
              <a:t>不改变剩余字节。</a:t>
            </a:r>
          </a:p>
          <a:p>
            <a:pPr marL="552450" lvl="1"/>
            <a:r>
              <a:rPr lang="en-US" dirty="0"/>
              <a:t>通常使用movzbl完成工作</a:t>
            </a:r>
          </a:p>
          <a:p>
            <a:pPr marL="1009650" lvl="2"/>
            <a:r>
              <a:rPr lang="en-US" dirty="0"/>
              <a:t>32位指令将</a:t>
            </a:r>
            <a:r>
              <a:rPr lang="zh-CN" altLang="en-US" dirty="0">
                <a:ea typeface="SimSun" pitchFamily="2" charset="-122"/>
              </a:rPr>
              <a:t>高</a:t>
            </a:r>
            <a:r>
              <a:rPr lang="en-US" dirty="0"/>
              <a:t>32位设置为0。</a:t>
            </a:r>
          </a:p>
          <a:p>
            <a:pPr marL="317500" lvl="1" indent="0">
              <a:buNone/>
            </a:pPr>
            <a:endParaRPr lang="en-US" dirty="0"/>
          </a:p>
        </p:txBody>
      </p:sp>
      <p:sp>
        <p:nvSpPr>
          <p:cNvPr id="38913" name="Rectangle 1"/>
          <p:cNvSpPr/>
          <p:nvPr/>
        </p:nvSpPr>
        <p:spPr bwMode="auto">
          <a:xfrm>
            <a:off x="1397634" y="4917440"/>
            <a:ext cx="8790303" cy="11176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	cmpq   %rsi, %rdi   # Compare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: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b //a-b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set</a:t>
            </a:r>
            <a:r>
              <a:rPr lang="en-US" altLang="zh-CN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e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%al          # Set when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== //ZF=0, al=0; ZF=1, al=1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movzbl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%al,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eax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# 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Zero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rest 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of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rax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ret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8922" name="Rectangle 10"/>
          <p:cNvSpPr/>
          <p:nvPr/>
        </p:nvSpPr>
        <p:spPr bwMode="auto">
          <a:xfrm>
            <a:off x="2235835" y="3393440"/>
            <a:ext cx="3429000" cy="1295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(long a, long b)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a == b;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</a:p>
        </p:txBody>
      </p:sp>
      <p:graphicFrame>
        <p:nvGraphicFramePr>
          <p:cNvPr id="7" name="Table 9"/>
          <p:cNvGraphicFramePr>
            <a:graphicFrameLocks noGrp="1"/>
          </p:cNvGraphicFramePr>
          <p:nvPr/>
        </p:nvGraphicFramePr>
        <p:xfrm>
          <a:off x="6731635" y="3241040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返回结果值</a:t>
                      </a:r>
                      <a:endParaRPr lang="zh-CN" altLang="en-US" b="1" i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" name="Group 5"/>
          <p:cNvGrpSpPr/>
          <p:nvPr/>
        </p:nvGrpSpPr>
        <p:grpSpPr>
          <a:xfrm>
            <a:off x="3217470" y="3711687"/>
            <a:ext cx="2008094" cy="1308847"/>
            <a:chOff x="2124635" y="4204447"/>
            <a:chExt cx="2008094" cy="1308847"/>
          </a:xfrm>
        </p:grpSpPr>
        <p:cxnSp>
          <p:nvCxnSpPr>
            <p:cNvPr id="21" name="Straight Arrow Connector 2"/>
            <p:cNvCxnSpPr/>
            <p:nvPr/>
          </p:nvCxnSpPr>
          <p:spPr bwMode="auto">
            <a:xfrm flipH="1">
              <a:off x="2994212" y="4204447"/>
              <a:ext cx="53788" cy="130884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4"/>
            <p:cNvCxnSpPr/>
            <p:nvPr/>
          </p:nvCxnSpPr>
          <p:spPr bwMode="auto">
            <a:xfrm flipH="1">
              <a:off x="2124635" y="4204447"/>
              <a:ext cx="2008094" cy="130884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288667" y="1443346"/>
            <a:ext cx="7160468" cy="3538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注意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ourier New" panose="02070409020205090404" pitchFamily="49" charset="0"/>
                <a:cs typeface="Courier New" panose="02070409020205090404" pitchFamily="49" charset="0"/>
              </a:rPr>
              <a:t>movzbl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cs-CZ" sz="32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movzbl %al, %eax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30"/>
          <p:cNvSpPr/>
          <p:nvPr/>
        </p:nvSpPr>
        <p:spPr bwMode="auto">
          <a:xfrm>
            <a:off x="4637293" y="3471994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panose="02070409020205090404" charset="0"/>
                <a:cs typeface="Courier New Bold" panose="02070409020205090404" charset="0"/>
                <a:sym typeface="Courier New Bold" panose="02070409020205090404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panose="02070409020205090404" charset="0"/>
              <a:cs typeface="Courier New Bold" panose="02070409020205090404" charset="0"/>
              <a:sym typeface="Courier New Bold" panose="02070409020205090404" charset="0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6415293" y="3516444"/>
            <a:ext cx="1850837" cy="444500"/>
            <a:chOff x="3723715" y="3036049"/>
            <a:chExt cx="1850837" cy="4445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723715" y="3036049"/>
              <a:ext cx="1709270" cy="4445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000" dirty="0">
                  <a:latin typeface="Courier New" panose="02070409020205090404" pitchFamily="49" charset="0"/>
                  <a:cs typeface="Courier New" panose="02070409020205090404" pitchFamily="49" charset="0"/>
                </a:rPr>
                <a:t>0x000000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409020205090404" pitchFamily="49" charset="0"/>
                <a:cs typeface="Courier New" panose="02070409020205090404" pitchFamily="49" charset="0"/>
                <a:sym typeface="Gill Sans" panose="020B0502020104020203" charset="0"/>
              </a:endParaRPr>
            </a:p>
          </p:txBody>
        </p:sp>
        <p:sp>
          <p:nvSpPr>
            <p:cNvPr id="14" name="Rectangle 6"/>
            <p:cNvSpPr/>
            <p:nvPr/>
          </p:nvSpPr>
          <p:spPr bwMode="auto">
            <a:xfrm>
              <a:off x="5078505" y="3036049"/>
              <a:ext cx="496047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  <a:latin typeface="Courier New Bold" panose="02070409020205090404" charset="0"/>
                  <a:cs typeface="Courier New Bold" panose="02070409020205090404" charset="0"/>
                  <a:sym typeface="Courier New Bold" panose="02070409020205090404" charset="0"/>
                </a:rPr>
                <a:t>%al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69590" y="3888740"/>
            <a:ext cx="1920240" cy="783237"/>
            <a:chOff x="215055" y="3842955"/>
            <a:chExt cx="1827336" cy="1103126"/>
          </a:xfrm>
        </p:grpSpPr>
        <p:sp>
          <p:nvSpPr>
            <p:cNvPr id="6" name="TextBox 4"/>
            <p:cNvSpPr txBox="1"/>
            <p:nvPr/>
          </p:nvSpPr>
          <p:spPr>
            <a:xfrm>
              <a:off x="215055" y="4297680"/>
              <a:ext cx="946785" cy="648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皆为</a:t>
              </a:r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cxnSp>
          <p:nvCxnSpPr>
            <p:cNvPr id="2" name="Straight Arrow Connector 1"/>
            <p:cNvCxnSpPr>
              <a:stCxn id="6" idx="3"/>
            </p:cNvCxnSpPr>
            <p:nvPr/>
          </p:nvCxnSpPr>
          <p:spPr bwMode="auto">
            <a:xfrm flipV="1">
              <a:off x="1161681" y="3842955"/>
              <a:ext cx="880710" cy="77902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450340" y="2892425"/>
            <a:ext cx="10332085" cy="11176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	cmp</a:t>
            </a:r>
            <a:r>
              <a:rPr lang="en-US" alt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b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%si</a:t>
            </a:r>
            <a:r>
              <a:rPr lang="en-US" alt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, %di</a:t>
            </a:r>
            <a:r>
              <a:rPr lang="en-US" alt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# Compare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: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b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set</a:t>
            </a:r>
            <a:r>
              <a:rPr lang="en-US" altLang="zh-CN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%al          # Set when 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&lt;  //l for 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less,not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long word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lvl="1"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movzbl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%al, %</a:t>
            </a:r>
            <a:r>
              <a:rPr lang="en-US" alt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e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ax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# 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Zero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rest 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of</a:t>
            </a: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%</a:t>
            </a:r>
            <a:r>
              <a:rPr lang="cs-CZ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rax</a:t>
            </a:r>
            <a:endParaRPr lang="cs-CZ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>
              <a:tabLst>
                <a:tab pos="514350" algn="l"/>
                <a:tab pos="2801620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	ret</a:t>
            </a:r>
            <a:endParaRPr lang="en-US" sz="1800" b="1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</p:txBody>
      </p:sp>
      <p:sp>
        <p:nvSpPr>
          <p:cNvPr id="3" name="Rectangle 10"/>
          <p:cNvSpPr/>
          <p:nvPr/>
        </p:nvSpPr>
        <p:spPr bwMode="auto">
          <a:xfrm>
            <a:off x="2288540" y="1368425"/>
            <a:ext cx="4025900" cy="1295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char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(char a, char b)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a &lt; b;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</a:p>
        </p:txBody>
      </p:sp>
      <p:graphicFrame>
        <p:nvGraphicFramePr>
          <p:cNvPr id="4" name="Table 9"/>
          <p:cNvGraphicFramePr>
            <a:graphicFrameLocks noGrp="1"/>
          </p:cNvGraphicFramePr>
          <p:nvPr/>
        </p:nvGraphicFramePr>
        <p:xfrm>
          <a:off x="6784340" y="1216025"/>
          <a:ext cx="3937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Calibri"/>
                          <a:cs typeface="Calibri"/>
                        </a:rPr>
                        <a:t>返回结果值</a:t>
                      </a:r>
                      <a:endParaRPr lang="zh-CN" altLang="en-US" b="1" i="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2" name="Rectangle 10"/>
          <p:cNvSpPr/>
          <p:nvPr/>
        </p:nvSpPr>
        <p:spPr bwMode="auto">
          <a:xfrm>
            <a:off x="4507666" y="1025515"/>
            <a:ext cx="3429000" cy="1295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char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gt</a:t>
            </a:r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(char a, char b)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a &lt; b;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</a:p>
        </p:txBody>
      </p:sp>
      <p:sp>
        <p:nvSpPr>
          <p:cNvPr id="19" name="矩形 18"/>
          <p:cNvSpPr/>
          <p:nvPr/>
        </p:nvSpPr>
        <p:spPr>
          <a:xfrm>
            <a:off x="5098425" y="2489971"/>
            <a:ext cx="234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 &lt; b 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Wingdings" panose="05000000000000000000" pitchFamily="2" charset="2"/>
              </a:rPr>
              <a:t> SF ^ OF</a:t>
            </a:r>
            <a:endParaRPr lang="en-US" dirty="0"/>
          </a:p>
        </p:txBody>
      </p:sp>
      <p:sp>
        <p:nvSpPr>
          <p:cNvPr id="25" name="矩形 24"/>
          <p:cNvSpPr/>
          <p:nvPr/>
        </p:nvSpPr>
        <p:spPr>
          <a:xfrm>
            <a:off x="5098425" y="2947377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t = a - b</a:t>
            </a:r>
            <a:endParaRPr lang="en-US" dirty="0"/>
          </a:p>
        </p:txBody>
      </p:sp>
      <p:sp>
        <p:nvSpPr>
          <p:cNvPr id="26" name="矩形 25"/>
          <p:cNvSpPr/>
          <p:nvPr/>
        </p:nvSpPr>
        <p:spPr>
          <a:xfrm>
            <a:off x="3717313" y="3316709"/>
            <a:ext cx="5009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Case 1: a &lt; b, t &lt; 0, SF=1, SF^OF=1</a:t>
            </a:r>
          </a:p>
        </p:txBody>
      </p:sp>
      <p:sp>
        <p:nvSpPr>
          <p:cNvPr id="28" name="矩形 27"/>
          <p:cNvSpPr/>
          <p:nvPr/>
        </p:nvSpPr>
        <p:spPr>
          <a:xfrm>
            <a:off x="3717313" y="3686247"/>
            <a:ext cx="5009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Case 2: a &gt; b, t &gt; 0, SF=0, SF^OF=0</a:t>
            </a:r>
          </a:p>
        </p:txBody>
      </p:sp>
      <p:sp>
        <p:nvSpPr>
          <p:cNvPr id="29" name="矩形 28"/>
          <p:cNvSpPr/>
          <p:nvPr/>
        </p:nvSpPr>
        <p:spPr>
          <a:xfrm>
            <a:off x="3717313" y="407446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Case 3: a &lt; b, a = -2, b = 127</a:t>
            </a:r>
          </a:p>
        </p:txBody>
      </p:sp>
      <p:sp>
        <p:nvSpPr>
          <p:cNvPr id="30" name="矩形 29"/>
          <p:cNvSpPr/>
          <p:nvPr/>
        </p:nvSpPr>
        <p:spPr>
          <a:xfrm>
            <a:off x="3717313" y="444379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t = 127 &gt; 0</a:t>
            </a:r>
          </a:p>
        </p:txBody>
      </p:sp>
      <p:sp>
        <p:nvSpPr>
          <p:cNvPr id="31" name="矩形 30"/>
          <p:cNvSpPr/>
          <p:nvPr/>
        </p:nvSpPr>
        <p:spPr>
          <a:xfrm>
            <a:off x="5395296" y="4443798"/>
            <a:ext cx="1976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SF = 0 OF = 1</a:t>
            </a:r>
          </a:p>
        </p:txBody>
      </p:sp>
      <p:sp>
        <p:nvSpPr>
          <p:cNvPr id="32" name="矩形 31"/>
          <p:cNvSpPr/>
          <p:nvPr/>
        </p:nvSpPr>
        <p:spPr>
          <a:xfrm>
            <a:off x="7574822" y="4437461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SF^OF=1</a:t>
            </a:r>
          </a:p>
        </p:txBody>
      </p:sp>
      <p:sp>
        <p:nvSpPr>
          <p:cNvPr id="33" name="矩形 32"/>
          <p:cNvSpPr/>
          <p:nvPr/>
        </p:nvSpPr>
        <p:spPr>
          <a:xfrm>
            <a:off x="3734507" y="479752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Case 4: a &gt; b, a = 1, b = -128</a:t>
            </a:r>
          </a:p>
        </p:txBody>
      </p:sp>
      <p:sp>
        <p:nvSpPr>
          <p:cNvPr id="34" name="矩形 33"/>
          <p:cNvSpPr/>
          <p:nvPr/>
        </p:nvSpPr>
        <p:spPr>
          <a:xfrm>
            <a:off x="3709587" y="5166852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t = -127 &lt; 0</a:t>
            </a:r>
          </a:p>
        </p:txBody>
      </p:sp>
      <p:sp>
        <p:nvSpPr>
          <p:cNvPr id="35" name="矩形 34"/>
          <p:cNvSpPr/>
          <p:nvPr/>
        </p:nvSpPr>
        <p:spPr>
          <a:xfrm>
            <a:off x="5397819" y="5166852"/>
            <a:ext cx="1976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SF = 1 OF = 1</a:t>
            </a:r>
          </a:p>
        </p:txBody>
      </p:sp>
      <p:sp>
        <p:nvSpPr>
          <p:cNvPr id="36" name="矩形 35"/>
          <p:cNvSpPr/>
          <p:nvPr/>
        </p:nvSpPr>
        <p:spPr>
          <a:xfrm>
            <a:off x="7577345" y="516051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SF^OF=0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Grp="1" noChangeArrowheads="1"/>
          </p:cNvSpPr>
          <p:nvPr/>
        </p:nvSpPr>
        <p:spPr>
          <a:xfrm>
            <a:off x="1905000" y="513715"/>
            <a:ext cx="8382000" cy="15925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pPr>
              <a:buClr>
                <a:srgbClr val="0D0D0D"/>
              </a:buClr>
              <a:buFont typeface="Wingdings" panose="05000000000000000000" charset="0"/>
              <a:buChar char=""/>
            </a:pPr>
            <a:r>
              <a:rPr lang="en-US" dirty="0" err="1"/>
              <a:t>SetX</a:t>
            </a:r>
            <a:r>
              <a:rPr lang="en-US" dirty="0"/>
              <a:t> </a:t>
            </a:r>
            <a:r>
              <a:rPr lang="zh-CN" altLang="en-US" dirty="0"/>
              <a:t>指令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基于条件码的组合将目标的低位字节设置为0或1</a:t>
            </a:r>
            <a:r>
              <a:rPr lang="zh-CN" altLang="en-US" dirty="0">
                <a:ea typeface="SimSun" pitchFamily="2" charset="-122"/>
              </a:rPr>
              <a:t>。</a:t>
            </a:r>
          </a:p>
          <a:p>
            <a:pPr marL="552450" lvl="1">
              <a:buClr>
                <a:srgbClr val="0D0D0D"/>
              </a:buClr>
            </a:pPr>
            <a:r>
              <a:rPr lang="en-US" dirty="0"/>
              <a:t>不改变剩余的7字节。</a:t>
            </a:r>
          </a:p>
          <a:p>
            <a:pPr marL="317500" lvl="1" indent="0">
              <a:buNone/>
            </a:pPr>
            <a:endParaRPr lang="en-US" dirty="0"/>
          </a:p>
          <a:p>
            <a:pPr marL="552450" lvl="1"/>
            <a:endParaRPr lang="en-US" dirty="0"/>
          </a:p>
        </p:txBody>
      </p:sp>
      <p:graphicFrame>
        <p:nvGraphicFramePr>
          <p:cNvPr id="37893" name="Group 5"/>
          <p:cNvGraphicFramePr>
            <a:graphicFrameLocks noGrp="1"/>
          </p:cNvGraphicFramePr>
          <p:nvPr/>
        </p:nvGraphicFramePr>
        <p:xfrm>
          <a:off x="2691130" y="1861820"/>
          <a:ext cx="6652895" cy="4246880"/>
        </p:xfrm>
        <a:graphic>
          <a:graphicData uri="http://schemas.openxmlformats.org/drawingml/2006/table">
            <a:tbl>
              <a:tblPr/>
              <a:tblGrid>
                <a:gridCol w="1211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SetX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Bold" charset="0"/>
                        <a:ea typeface="ヒラギノ角ゴ ProN W6" panose="020B0300000000000000" charset="-128"/>
                        <a:cs typeface="ヒラギノ角ゴ ProN W6" panose="020B0300000000000000" charset="-128"/>
                        <a:sym typeface="Calibri Bold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效果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设置条件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相等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/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零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setne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不等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/ 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非零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~(SF^OF)&amp;~ZF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大于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有符号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&gt;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setge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~(SF^OF)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大于等于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有符号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&gt;=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setl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(SF^OF)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小于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有符合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setle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(SF^OF)|ZF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小于等于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有符号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&lt;=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seta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~CF&amp;~ZF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超过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&gt;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setae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~CF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超过等于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&gt;=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CF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低于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setbe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panose="02070409020205090404" charset="0"/>
                        <a:cs typeface="Courier New Bold" panose="02070409020205090404" charset="0"/>
                        <a:sym typeface="Courier New Bold" panose="02070409020205090404" charset="0"/>
                      </a:endParaRP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cs typeface="Courier New Bold" panose="02070409020205090404" charset="0"/>
                          <a:sym typeface="Courier New Bold" panose="02070409020205090404" charset="0"/>
                        </a:rPr>
                        <a:t>CF|ZF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低于等于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无符号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SimSun" pitchFamily="2" charset="-122"/>
                          <a:cs typeface="ヒラギノ角ゴ ProN W6" panose="020B0300000000000000" charset="-128"/>
                          <a:sym typeface="Calibri Bold" charset="0"/>
                        </a:rPr>
                        <a:t>&lt;=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panose="020B0300000000000000" charset="-128"/>
                          <a:cs typeface="ヒラギノ角ゴ ProN W6" panose="020B0300000000000000" charset="-128"/>
                          <a:sym typeface="Calibri Bold" charset="0"/>
                        </a:rPr>
                        <a:t>)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576830" y="3027680"/>
            <a:ext cx="6873240" cy="1553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2576830" y="4581525"/>
            <a:ext cx="6873240" cy="155384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3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例题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-11344"/>
            <a:ext cx="9941425" cy="5954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5078" y="3695700"/>
            <a:ext cx="5476922" cy="3162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959" y="5692747"/>
            <a:ext cx="685800" cy="3048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612515" y="3567430"/>
            <a:ext cx="102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int</a:t>
            </a:r>
          </a:p>
          <a:p>
            <a:r>
              <a:rPr lang="en-US" b="1">
                <a:solidFill>
                  <a:srgbClr val="FF0000"/>
                </a:solidFill>
              </a:rPr>
              <a:t>&lt;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612515" y="4137660"/>
            <a:ext cx="102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short</a:t>
            </a:r>
          </a:p>
          <a:p>
            <a:r>
              <a:rPr lang="en-US" b="1">
                <a:solidFill>
                  <a:srgbClr val="FF0000"/>
                </a:solidFill>
              </a:rPr>
              <a:t>&gt;=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612515" y="4782820"/>
            <a:ext cx="1991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unsigned char</a:t>
            </a:r>
          </a:p>
          <a:p>
            <a:r>
              <a:rPr lang="en-US" b="1">
                <a:solidFill>
                  <a:srgbClr val="FF0000"/>
                </a:solidFill>
              </a:rPr>
              <a:t>&lt;=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612515" y="5352415"/>
            <a:ext cx="3255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long/unsigned long/*ptr</a:t>
            </a:r>
          </a:p>
          <a:p>
            <a:r>
              <a:rPr lang="en-US" b="1">
                <a:solidFill>
                  <a:srgbClr val="FF0000"/>
                </a:solidFill>
              </a:rPr>
              <a:t>!=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例题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972" y="590043"/>
            <a:ext cx="10963331" cy="5766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7378" y="3781187"/>
            <a:ext cx="5328863" cy="3076813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255770" y="3781425"/>
            <a:ext cx="1028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long</a:t>
            </a:r>
          </a:p>
          <a:p>
            <a:r>
              <a:rPr lang="en-US" b="1">
                <a:solidFill>
                  <a:srgbClr val="FF0000"/>
                </a:solidFill>
              </a:rPr>
              <a:t>&gt;=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255770" y="4432935"/>
            <a:ext cx="2750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short/unsigned short</a:t>
            </a:r>
          </a:p>
          <a:p>
            <a:r>
              <a:rPr lang="en-US" b="1">
                <a:solidFill>
                  <a:srgbClr val="FF0000"/>
                </a:solidFill>
              </a:rPr>
              <a:t>==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255770" y="5027295"/>
            <a:ext cx="1991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unsigned char</a:t>
            </a:r>
          </a:p>
          <a:p>
            <a:r>
              <a:rPr lang="en-US" b="1">
                <a:solidFill>
                  <a:srgbClr val="FF0000"/>
                </a:solidFill>
              </a:rPr>
              <a:t>&lt;=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255770" y="5692775"/>
            <a:ext cx="3255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int/unsiged int</a:t>
            </a:r>
          </a:p>
          <a:p>
            <a:r>
              <a:rPr lang="en-US" b="1">
                <a:solidFill>
                  <a:srgbClr val="FF0000"/>
                </a:solidFill>
              </a:rPr>
              <a:t>!=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74638"/>
            <a:ext cx="11419840" cy="1143000"/>
          </a:xfrm>
        </p:spPr>
        <p:txBody>
          <a:bodyPr/>
          <a:lstStyle/>
          <a:p>
            <a:r>
              <a:rPr lang="en-US" dirty="0"/>
              <a:t>x86 </a:t>
            </a:r>
            <a:r>
              <a:rPr lang="zh-CN" altLang="en-US" dirty="0"/>
              <a:t>的另外玩家</a:t>
            </a:r>
            <a:r>
              <a:rPr lang="en-US" dirty="0"/>
              <a:t>: Advanced Micro Devices (AMD)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85241"/>
            <a:ext cx="10972800" cy="4525963"/>
          </a:xfrm>
        </p:spPr>
        <p:txBody>
          <a:bodyPr/>
          <a:lstStyle/>
          <a:p>
            <a:pPr marL="160655" indent="-222250" defTabSz="895350">
              <a:tabLst>
                <a:tab pos="2349500" algn="l"/>
              </a:tabLst>
            </a:pPr>
            <a:r>
              <a:rPr lang="zh-CN" altLang="en-US" sz="2800" dirty="0"/>
              <a:t>历史</a:t>
            </a:r>
            <a:endParaRPr lang="en-US" sz="2800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sz="2400" dirty="0"/>
              <a:t>AMD </a:t>
            </a:r>
            <a:r>
              <a:rPr lang="zh-CN" altLang="en-US" sz="2400" dirty="0"/>
              <a:t>跟随 </a:t>
            </a:r>
            <a:r>
              <a:rPr lang="en-US" sz="2400" dirty="0"/>
              <a:t>Intel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sz="2400" dirty="0"/>
              <a:t>A little bit slower, a lot cheaper</a:t>
            </a:r>
          </a:p>
          <a:p>
            <a:pPr marL="160655" indent="-222250" defTabSz="895350">
              <a:tabLst>
                <a:tab pos="2349500" algn="l"/>
              </a:tabLst>
            </a:pPr>
            <a:r>
              <a:rPr lang="zh-CN" altLang="en-US" sz="2800" dirty="0"/>
              <a:t>然后</a:t>
            </a:r>
            <a:endParaRPr lang="en-US" sz="2800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zh-CN" altLang="en-US" sz="2400" dirty="0"/>
              <a:t>雇佣了一堆牛人 </a:t>
            </a:r>
            <a:r>
              <a:rPr lang="en-US" sz="2400" dirty="0"/>
              <a:t>Recruited top circuit designers from Digital Equipment Corp. and other downward trending companies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zh-CN" altLang="en-US" sz="2400" dirty="0"/>
              <a:t>开发了</a:t>
            </a:r>
            <a:r>
              <a:rPr lang="en-US" sz="2400" dirty="0"/>
              <a:t> x86-64,  64 bits</a:t>
            </a:r>
          </a:p>
          <a:p>
            <a:pPr marL="40005" indent="-165100" defTabSz="895350">
              <a:tabLst>
                <a:tab pos="2349500" algn="l"/>
              </a:tabLst>
            </a:pPr>
            <a:r>
              <a:rPr lang="en-US" sz="2800" dirty="0"/>
              <a:t> </a:t>
            </a:r>
            <a:r>
              <a:rPr lang="zh-CN" altLang="en-US" sz="2800" dirty="0"/>
              <a:t>近些年</a:t>
            </a:r>
            <a:endParaRPr lang="en-US" sz="2800" dirty="0"/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sz="2400" dirty="0"/>
              <a:t>Intel </a:t>
            </a:r>
          </a:p>
          <a:p>
            <a:pPr marL="840105" lvl="2" indent="-165100" defTabSz="895350">
              <a:tabLst>
                <a:tab pos="2349500" algn="l"/>
              </a:tabLst>
            </a:pPr>
            <a:r>
              <a:rPr lang="zh-CN" altLang="en-US" sz="2000" dirty="0"/>
              <a:t>谁与争锋 </a:t>
            </a:r>
            <a:r>
              <a:rPr lang="en-US" sz="2000" dirty="0"/>
              <a:t>Leads the world in semiconductor technology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sz="2400" dirty="0"/>
              <a:t>AMD </a:t>
            </a:r>
          </a:p>
          <a:p>
            <a:pPr marL="840105" lvl="2" indent="-165100" defTabSz="895350">
              <a:tabLst>
                <a:tab pos="2349500" algn="l"/>
              </a:tabLst>
            </a:pPr>
            <a:r>
              <a:rPr lang="zh-CN" altLang="en-US" sz="2000" dirty="0"/>
              <a:t>状态不如当年 </a:t>
            </a:r>
            <a:r>
              <a:rPr lang="en-US" sz="2000" dirty="0"/>
              <a:t>Relies on external semiconductor manufacturer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70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481042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3.6.3</a:t>
            </a:r>
            <a:r>
              <a:rPr lang="zh-CN" altLang="en-US" b="1" dirty="0"/>
              <a:t> 跳转</a:t>
            </a:r>
            <a:endParaRPr lang="en-US" altLang="zh-CN" b="1" dirty="0"/>
          </a:p>
          <a:p>
            <a:pPr lvl="1"/>
            <a:r>
              <a:rPr lang="zh-CN" altLang="en-US" b="1" dirty="0"/>
              <a:t>标号：</a:t>
            </a:r>
            <a:r>
              <a:rPr lang="en-US" altLang="zh-CN" b="1" dirty="0"/>
              <a:t>	</a:t>
            </a:r>
          </a:p>
          <a:p>
            <a:pPr lvl="2"/>
            <a:r>
              <a:rPr lang="zh-CN" altLang="en-US" b="1" dirty="0"/>
              <a:t>跳转目的地址的标识</a:t>
            </a:r>
            <a:endParaRPr lang="en-US" altLang="zh-CN" b="1" dirty="0"/>
          </a:p>
          <a:p>
            <a:pPr lvl="1"/>
            <a:r>
              <a:rPr lang="zh-CN" altLang="en-US" b="1" dirty="0"/>
              <a:t>无条件跳转：</a:t>
            </a:r>
            <a:endParaRPr lang="en-US" altLang="zh-CN" b="1" dirty="0"/>
          </a:p>
          <a:p>
            <a:pPr lvl="2"/>
            <a:r>
              <a:rPr lang="en-US" altLang="zh-CN" b="1" dirty="0" err="1"/>
              <a:t>jmp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条件跳转：</a:t>
            </a:r>
            <a:endParaRPr lang="en-US" altLang="zh-CN" b="1" dirty="0"/>
          </a:p>
          <a:p>
            <a:pPr lvl="2"/>
            <a:r>
              <a:rPr lang="en-US" altLang="zh-CN" b="1" dirty="0"/>
              <a:t>je/</a:t>
            </a:r>
            <a:r>
              <a:rPr lang="en-US" altLang="zh-CN" b="1" dirty="0" err="1"/>
              <a:t>jne</a:t>
            </a:r>
            <a:r>
              <a:rPr lang="en-US" altLang="zh-CN" b="1" dirty="0"/>
              <a:t>/</a:t>
            </a:r>
            <a:r>
              <a:rPr lang="en-US" altLang="zh-CN" b="1" dirty="0" err="1"/>
              <a:t>js</a:t>
            </a:r>
            <a:r>
              <a:rPr lang="en-US" altLang="zh-CN" b="1" dirty="0"/>
              <a:t>/</a:t>
            </a:r>
            <a:r>
              <a:rPr lang="en-US" altLang="zh-CN" b="1" dirty="0" err="1"/>
              <a:t>jns</a:t>
            </a:r>
            <a:r>
              <a:rPr lang="en-US" altLang="zh-CN" b="1" dirty="0"/>
              <a:t>/</a:t>
            </a:r>
            <a:r>
              <a:rPr lang="en-US" altLang="zh-CN" b="1" dirty="0" err="1"/>
              <a:t>jg</a:t>
            </a:r>
            <a:r>
              <a:rPr lang="en-US" altLang="zh-CN" b="1" dirty="0"/>
              <a:t>/</a:t>
            </a:r>
            <a:r>
              <a:rPr lang="en-US" altLang="zh-CN" b="1" dirty="0" err="1"/>
              <a:t>jge</a:t>
            </a:r>
            <a:r>
              <a:rPr lang="en-US" altLang="zh-CN" b="1" dirty="0"/>
              <a:t>/</a:t>
            </a:r>
            <a:r>
              <a:rPr lang="en-US" altLang="zh-CN" b="1" dirty="0" err="1"/>
              <a:t>jl</a:t>
            </a:r>
            <a:r>
              <a:rPr lang="en-US" altLang="zh-CN" b="1" dirty="0"/>
              <a:t>/</a:t>
            </a:r>
            <a:r>
              <a:rPr lang="en-US" altLang="zh-CN" b="1" dirty="0" err="1"/>
              <a:t>jle</a:t>
            </a:r>
            <a:r>
              <a:rPr lang="en-US" altLang="zh-CN" b="1" dirty="0"/>
              <a:t>/ja/</a:t>
            </a:r>
            <a:r>
              <a:rPr lang="en-US" altLang="zh-CN" b="1" dirty="0" err="1"/>
              <a:t>jae</a:t>
            </a:r>
            <a:r>
              <a:rPr lang="en-US" altLang="zh-CN" b="1" dirty="0"/>
              <a:t>/</a:t>
            </a:r>
            <a:r>
              <a:rPr lang="en-US" altLang="zh-CN" b="1" dirty="0" err="1"/>
              <a:t>jb</a:t>
            </a:r>
            <a:r>
              <a:rPr lang="en-US" altLang="zh-CN" b="1" dirty="0"/>
              <a:t>/</a:t>
            </a:r>
            <a:r>
              <a:rPr lang="en-US" altLang="zh-CN" b="1" dirty="0" err="1"/>
              <a:t>jbe</a:t>
            </a:r>
            <a:endParaRPr lang="en-US" altLang="zh-CN" b="1" dirty="0"/>
          </a:p>
          <a:p>
            <a:pPr lvl="1"/>
            <a:r>
              <a:rPr lang="zh-CN" altLang="en-US" b="1" dirty="0"/>
              <a:t>跳转目的：</a:t>
            </a:r>
            <a:r>
              <a:rPr lang="en-US" altLang="zh-CN" sz="2400" b="1" dirty="0"/>
              <a:t>PC</a:t>
            </a:r>
            <a:r>
              <a:rPr lang="zh-CN" altLang="en-US" sz="2400" b="1" dirty="0"/>
              <a:t>相对跳转、绝对跳转</a:t>
            </a:r>
            <a:r>
              <a:rPr lang="en-US" altLang="zh-CN" sz="2400" b="1" dirty="0"/>
              <a:t> </a:t>
            </a:r>
          </a:p>
          <a:p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3048000" y="4207177"/>
            <a:ext cx="878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jmp</a:t>
            </a:r>
            <a:r>
              <a:rPr lang="en-US" altLang="zh-CN" b="1" dirty="0">
                <a:latin typeface="ZztexMono-Regular"/>
              </a:rPr>
              <a:t> *%</a:t>
            </a:r>
            <a:r>
              <a:rPr lang="en-US" altLang="zh-CN" b="1" dirty="0" err="1">
                <a:latin typeface="ZztexMono-Regular"/>
              </a:rPr>
              <a:t>rax</a:t>
            </a:r>
            <a:r>
              <a:rPr lang="en-US" altLang="zh-CN" b="1" dirty="0">
                <a:latin typeface="ZztexMono-Regular"/>
              </a:rPr>
              <a:t>	</a:t>
            </a:r>
            <a:r>
              <a:rPr lang="zh-CN" altLang="en-US" b="1" dirty="0">
                <a:latin typeface="ZztexMono-Regular"/>
              </a:rPr>
              <a:t>间接跳转：用寄存器中的值作为跳转目标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b="1" dirty="0" err="1">
                <a:latin typeface="ZztexMono-Regular"/>
              </a:rPr>
              <a:t>jmp</a:t>
            </a:r>
            <a:r>
              <a:rPr lang="en-US" altLang="zh-CN" b="1" dirty="0">
                <a:latin typeface="ZztexMono-Regular"/>
              </a:rPr>
              <a:t> *(%</a:t>
            </a:r>
            <a:r>
              <a:rPr lang="en-US" altLang="zh-CN" b="1" dirty="0" err="1">
                <a:latin typeface="ZztexMono-Regular"/>
              </a:rPr>
              <a:t>rax</a:t>
            </a:r>
            <a:r>
              <a:rPr lang="en-US" altLang="zh-CN" b="1" dirty="0">
                <a:latin typeface="ZztexMono-Regular"/>
              </a:rPr>
              <a:t>)	</a:t>
            </a:r>
            <a:r>
              <a:rPr lang="zh-CN" altLang="en-US" b="1" dirty="0">
                <a:latin typeface="ZztexMono-Regular"/>
              </a:rPr>
              <a:t>间接跳转：用寄存器中的值作为读地址，从内存中读出跳转目标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3048000" y="2598896"/>
            <a:ext cx="7707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$0,%rax 	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Set %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rax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to 0</a:t>
            </a:r>
          </a:p>
          <a:p>
            <a:r>
              <a:rPr lang="pl-PL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pl-PL" altLang="zh-CN" b="1" dirty="0">
                <a:solidFill>
                  <a:srgbClr val="000000"/>
                </a:solidFill>
                <a:latin typeface="ZztexMono-Regular"/>
              </a:rPr>
              <a:t>jmp .L1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pl-PL" altLang="zh-CN" b="1" i="1" dirty="0">
                <a:solidFill>
                  <a:srgbClr val="00AEF0"/>
                </a:solidFill>
                <a:latin typeface="ZztexMono-Italic"/>
              </a:rPr>
              <a:t>Goto .L1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	</a:t>
            </a:r>
            <a:r>
              <a:rPr lang="zh-CN" altLang="en-US" b="1" i="1" dirty="0">
                <a:solidFill>
                  <a:srgbClr val="FF0000"/>
                </a:solidFill>
                <a:latin typeface="ZztexMono-Italic"/>
              </a:rPr>
              <a:t>直接跳转到标号</a:t>
            </a:r>
            <a:endParaRPr lang="pl-PL" altLang="zh-CN" b="1" i="1" dirty="0">
              <a:solidFill>
                <a:srgbClr val="FF0000"/>
              </a:solidFill>
              <a:latin typeface="ZztexMono-Italic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Null pointer dereference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.L1: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popq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1322388"/>
            <a:ext cx="7915638" cy="50339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0090" y="653654"/>
            <a:ext cx="267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跳转指令列表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0090" y="653654"/>
            <a:ext cx="2674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PC</a:t>
            </a:r>
            <a:r>
              <a:rPr lang="zh-CN" altLang="en-US" sz="2800" b="1" dirty="0"/>
              <a:t>相对寻址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90" y="1176875"/>
            <a:ext cx="3181741" cy="22521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1" y="4117284"/>
            <a:ext cx="6117590" cy="15963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0090" y="3594064"/>
            <a:ext cx="2674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反汇编结果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30490" y="4345904"/>
            <a:ext cx="3597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0x03+0x05=0x08: </a:t>
            </a:r>
            <a:r>
              <a:rPr lang="zh-CN" altLang="en-US" sz="2000" b="1" dirty="0"/>
              <a:t>第四行指令地址</a:t>
            </a:r>
          </a:p>
        </p:txBody>
      </p:sp>
      <p:sp>
        <p:nvSpPr>
          <p:cNvPr id="3" name="椭圆 2"/>
          <p:cNvSpPr/>
          <p:nvPr/>
        </p:nvSpPr>
        <p:spPr>
          <a:xfrm>
            <a:off x="2310960" y="5151120"/>
            <a:ext cx="533840" cy="3034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20329" y="5046944"/>
            <a:ext cx="43478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0xf8+0x0d=0x05: </a:t>
            </a:r>
            <a:r>
              <a:rPr lang="zh-CN" altLang="en-US" sz="2000" b="1" dirty="0"/>
              <a:t>第三行指令地址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rep </a:t>
            </a:r>
            <a:r>
              <a:rPr lang="zh-CN" altLang="en-US" sz="2000" b="1" dirty="0"/>
              <a:t>是空操作，作为跳转目的插入它，</a:t>
            </a:r>
            <a:endParaRPr lang="en-US" altLang="zh-CN" sz="2000" b="1" dirty="0"/>
          </a:p>
          <a:p>
            <a:r>
              <a:rPr lang="zh-CN" altLang="en-US" sz="2000" b="1" dirty="0"/>
              <a:t>除了能使代码运行更快，并不改变代码其他行为 （</a:t>
            </a:r>
            <a:r>
              <a:rPr lang="en-US" altLang="zh-CN" sz="2000" b="1" dirty="0"/>
              <a:t>P141</a:t>
            </a:r>
            <a:r>
              <a:rPr lang="zh-CN" altLang="en-US" sz="2000" b="1" dirty="0"/>
              <a:t>旁注）</a:t>
            </a:r>
          </a:p>
        </p:txBody>
      </p:sp>
      <p:sp>
        <p:nvSpPr>
          <p:cNvPr id="10" name="椭圆 9"/>
          <p:cNvSpPr/>
          <p:nvPr/>
        </p:nvSpPr>
        <p:spPr>
          <a:xfrm>
            <a:off x="2310960" y="4378960"/>
            <a:ext cx="533840" cy="3034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8121"/>
          <a:stretch>
            <a:fillRect/>
          </a:stretch>
        </p:blipFill>
        <p:spPr>
          <a:xfrm>
            <a:off x="1597025" y="568960"/>
            <a:ext cx="8918575" cy="52089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244715" y="152082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4003fe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244715" y="255841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400425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88415" y="352107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400543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288415" y="378587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400545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244715" y="522478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400560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74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915382"/>
            <a:ext cx="10972800" cy="11534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C</a:t>
            </a:r>
            <a:r>
              <a:rPr lang="zh-CN" altLang="en-US" b="1" dirty="0"/>
              <a:t>条件跳转代码的产生</a:t>
            </a:r>
            <a:endParaRPr lang="en-US" altLang="zh-CN" b="1" dirty="0"/>
          </a:p>
          <a:p>
            <a:pPr lvl="2"/>
            <a:r>
              <a:rPr lang="en-US" altLang="zh-CN" b="1" dirty="0"/>
              <a:t>GCC</a:t>
            </a:r>
            <a:r>
              <a:rPr lang="zh-CN" altLang="en-US" b="1" dirty="0"/>
              <a:t>编译时使用模板来产生目标代码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1504950" y="2795091"/>
            <a:ext cx="2872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if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then-statement</a:t>
            </a:r>
          </a:p>
          <a:p>
            <a:r>
              <a:rPr lang="en-US" altLang="zh-CN" b="1" dirty="0">
                <a:latin typeface="ZztexMono-Regular"/>
              </a:rPr>
              <a:t>else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else-statement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64530" y="2241093"/>
            <a:ext cx="4655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test-expr;</a:t>
            </a:r>
          </a:p>
          <a:p>
            <a:r>
              <a:rPr lang="en-US" altLang="zh-CN" b="1" dirty="0">
                <a:latin typeface="ZztexMono-Regular"/>
              </a:rPr>
              <a:t>	if (!t)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false;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then-statement</a:t>
            </a:r>
          </a:p>
          <a:p>
            <a:r>
              <a:rPr lang="en-US" altLang="zh-CN" b="1" dirty="0">
                <a:latin typeface="ZztexMono-Regular"/>
              </a:rPr>
              <a:t>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false: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else-statement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10" name="右箭头 9"/>
          <p:cNvSpPr/>
          <p:nvPr/>
        </p:nvSpPr>
        <p:spPr>
          <a:xfrm>
            <a:off x="4377690" y="3223260"/>
            <a:ext cx="842010" cy="48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sz="3200" dirty="0"/>
              <a:t>条件转移示例</a:t>
            </a:r>
            <a:endParaRPr lang="en-US" sz="3200" dirty="0"/>
          </a:p>
        </p:txBody>
      </p:sp>
      <p:sp>
        <p:nvSpPr>
          <p:cNvPr id="43012" name="Rectangle 4"/>
          <p:cNvSpPr/>
          <p:nvPr/>
        </p:nvSpPr>
        <p:spPr bwMode="auto">
          <a:xfrm>
            <a:off x="2032000" y="223520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long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absdiff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(long x, long y)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long result;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if (x &gt; y)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x-y;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else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y-x;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result;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</a:p>
        </p:txBody>
      </p:sp>
      <p:sp>
        <p:nvSpPr>
          <p:cNvPr id="43013" name="Rectangle 5"/>
          <p:cNvSpPr/>
          <p:nvPr/>
        </p:nvSpPr>
        <p:spPr bwMode="auto">
          <a:xfrm>
            <a:off x="5969000" y="1968500"/>
            <a:ext cx="4394200" cy="4813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absdiff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:</a:t>
            </a: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cmpq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x:y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jle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 .L4</a:t>
            </a: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movq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endParaRPr lang="en-US" b="1" dirty="0">
              <a:solidFill>
                <a:srgbClr val="0000FF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subq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endParaRPr lang="en-US" b="1" dirty="0">
              <a:solidFill>
                <a:srgbClr val="0000FF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ret</a:t>
            </a: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.L4:       # x &lt;= y</a:t>
            </a: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movq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endParaRPr lang="en-US" b="1" dirty="0">
              <a:solidFill>
                <a:srgbClr val="CC0000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subq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endParaRPr lang="en-US" b="1" dirty="0">
              <a:solidFill>
                <a:srgbClr val="CC0000"/>
              </a:solidFill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ret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609600" y="1209040"/>
            <a:ext cx="10972800" cy="609600"/>
          </a:xfrm>
        </p:spPr>
        <p:txBody>
          <a:bodyPr/>
          <a:lstStyle/>
          <a:p>
            <a:pPr marL="279400" lvl="1" indent="0">
              <a:buNone/>
            </a:pPr>
            <a:r>
              <a:rPr lang="en-US" b="1" dirty="0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shark&gt; </a:t>
            </a:r>
            <a:r>
              <a:rPr lang="en-US" b="1" dirty="0" err="1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gcc</a:t>
            </a:r>
            <a:r>
              <a:rPr lang="en-US" b="1" dirty="0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 –</a:t>
            </a:r>
            <a:r>
              <a:rPr lang="en-US" b="1" dirty="0" err="1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Og</a:t>
            </a:r>
            <a:r>
              <a:rPr lang="en-US" b="1" dirty="0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 -S –</a:t>
            </a:r>
            <a:r>
              <a:rPr lang="en-US" b="1" dirty="0" err="1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fno</a:t>
            </a:r>
            <a:r>
              <a:rPr lang="en-US" b="1" dirty="0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-if-conversion </a:t>
            </a:r>
            <a:r>
              <a:rPr lang="en-US" b="1" dirty="0" err="1">
                <a:solidFill>
                  <a:srgbClr val="800000"/>
                </a:solidFill>
                <a:latin typeface="Courier New" panose="02070409020205090404"/>
                <a:cs typeface="Courier New" panose="02070409020205090404"/>
              </a:rPr>
              <a:t>control.c</a:t>
            </a:r>
            <a:endParaRPr lang="en-US" b="1" dirty="0">
              <a:solidFill>
                <a:srgbClr val="800000"/>
              </a:solidFill>
              <a:latin typeface="Courier New" panose="02070409020205090404"/>
              <a:cs typeface="Courier New" panose="02070409020205090404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324600" y="5029200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 err="1"/>
              <a:t>Goto</a:t>
            </a:r>
            <a:r>
              <a:rPr lang="en-US" dirty="0"/>
              <a:t> Code</a:t>
            </a:r>
          </a:p>
        </p:txBody>
      </p:sp>
      <p:sp>
        <p:nvSpPr>
          <p:cNvPr id="43012" name="Rectangle 4"/>
          <p:cNvSpPr/>
          <p:nvPr/>
        </p:nvSpPr>
        <p:spPr bwMode="auto">
          <a:xfrm>
            <a:off x="2032000" y="250952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long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absdiff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(long x, long y)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long result;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if (x &gt; y)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x-y;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else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    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y-x;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return result;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1981200" y="1066800"/>
            <a:ext cx="8153400" cy="1041400"/>
          </a:xfrm>
        </p:spPr>
        <p:txBody>
          <a:bodyPr/>
          <a:lstStyle/>
          <a:p>
            <a:r>
              <a:rPr lang="en-US" dirty="0"/>
              <a:t>C </a:t>
            </a:r>
            <a:r>
              <a:rPr lang="zh-CN" altLang="en-US" dirty="0"/>
              <a:t>允许</a:t>
            </a:r>
            <a:r>
              <a:rPr lang="en-US" b="1" dirty="0" err="1">
                <a:latin typeface="Courier New" panose="02070409020205090404"/>
                <a:cs typeface="Courier New" panose="02070409020205090404"/>
              </a:rPr>
              <a:t>goto</a:t>
            </a:r>
            <a:r>
              <a:rPr lang="en-US" dirty="0"/>
              <a:t> </a:t>
            </a:r>
            <a:r>
              <a:rPr lang="zh-CN" altLang="en-US" dirty="0"/>
              <a:t>表达式</a:t>
            </a:r>
            <a:endParaRPr lang="en-US" altLang="zh-CN" dirty="0"/>
          </a:p>
          <a:p>
            <a:r>
              <a:rPr lang="zh-CN" altLang="en-US" dirty="0"/>
              <a:t>跳到指定的目标地址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4"/>
          <p:cNvSpPr/>
          <p:nvPr/>
        </p:nvSpPr>
        <p:spPr bwMode="auto">
          <a:xfrm>
            <a:off x="6019800" y="2484120"/>
            <a:ext cx="3657600" cy="3733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long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absdiff_j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(long x, long y)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long result;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ntest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x &lt;= y;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if (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ntest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)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goto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Else;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x-y;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goto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Done;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Else: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y-x;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Done: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return result;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49155" name="Rectangle 3"/>
          <p:cNvSpPr/>
          <p:nvPr/>
        </p:nvSpPr>
        <p:spPr bwMode="auto">
          <a:xfrm>
            <a:off x="1890713" y="1416050"/>
            <a:ext cx="29337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en-US" sz="240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 Code</a:t>
            </a:r>
          </a:p>
        </p:txBody>
      </p:sp>
      <p:sp>
        <p:nvSpPr>
          <p:cNvPr id="49156" name="Rectangle 4"/>
          <p:cNvSpPr/>
          <p:nvPr/>
        </p:nvSpPr>
        <p:spPr bwMode="auto">
          <a:xfrm>
            <a:off x="1981200" y="1887538"/>
            <a:ext cx="5715000" cy="4191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000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sz="2000" b="1" i="1" dirty="0">
                <a:latin typeface="Calibri"/>
                <a:ea typeface="Calibri Bold Italic" charset="0"/>
                <a:cs typeface="Calibri"/>
                <a:sym typeface="Calibri Bold Italic" charset="0"/>
              </a:rPr>
              <a:t>Test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?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Then_Expr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: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Else_Expr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</a:p>
        </p:txBody>
      </p:sp>
      <p:sp>
        <p:nvSpPr>
          <p:cNvPr id="49157" name="Rectangle 5"/>
          <p:cNvSpPr/>
          <p:nvPr/>
        </p:nvSpPr>
        <p:spPr bwMode="auto">
          <a:xfrm>
            <a:off x="1905000" y="3397250"/>
            <a:ext cx="2311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en-US" sz="240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Goto Version</a:t>
            </a:r>
          </a:p>
        </p:txBody>
      </p:sp>
      <p:sp>
        <p:nvSpPr>
          <p:cNvPr id="49158" name="Rectangle 6"/>
          <p:cNvSpPr/>
          <p:nvPr/>
        </p:nvSpPr>
        <p:spPr bwMode="auto">
          <a:xfrm>
            <a:off x="1981200" y="3816350"/>
            <a:ext cx="3746500" cy="235585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ntest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!</a:t>
            </a:r>
            <a:r>
              <a:rPr lang="en-US" b="1" i="1" dirty="0">
                <a:latin typeface="Calibri"/>
                <a:ea typeface="Calibri Bold Italic" charset="0"/>
                <a:cs typeface="Calibri"/>
                <a:sym typeface="Calibri Bold Italic" charset="0"/>
              </a:rPr>
              <a:t>Test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if (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ntest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)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goto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 Italic" panose="02070409020205090404" charset="0"/>
              </a:rPr>
              <a:t>Else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Then_Expr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Lucida Grande" panose="020B0600040502020204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 err="1">
                <a:latin typeface="Courier New" panose="02070409020205090404" pitchFamily="49" charset="0"/>
                <a:ea typeface="Lucida Grande" panose="020B0600040502020204" charset="0"/>
                <a:cs typeface="Courier New" panose="02070409020205090404" pitchFamily="49" charset="0"/>
                <a:sym typeface="Courier New Bold" panose="02070409020205090404" charset="0"/>
              </a:rPr>
              <a:t>goto</a:t>
            </a:r>
            <a:r>
              <a:rPr lang="en-US" b="1" dirty="0">
                <a:latin typeface="Courier New" panose="02070409020205090404" pitchFamily="49" charset="0"/>
                <a:ea typeface="Lucida Grande" panose="020B0600040502020204" charset="0"/>
                <a:cs typeface="Courier New" panose="02070409020205090404" pitchFamily="49" charset="0"/>
                <a:sym typeface="Courier New Bold" panose="02070409020205090404" charset="0"/>
              </a:rPr>
              <a:t> Done;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 Italic" panose="02070409020205090404" charset="0"/>
              </a:rPr>
              <a:t>Else: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Else_Expr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 Italic" panose="02070409020205090404" charset="0"/>
              </a:rPr>
              <a:t>Done: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. . .</a:t>
            </a:r>
            <a:endParaRPr lang="en-US" sz="2400" b="1" dirty="0">
              <a:latin typeface="Courier New" panose="02070409020205090404" pitchFamily="49" charset="0"/>
              <a:ea typeface="Lucida Grande" panose="020B0600040502020204" charset="0"/>
              <a:cs typeface="Courier New" panose="02070409020205090404" pitchFamily="49" charset="0"/>
              <a:sym typeface="Arial Narrow Bold" panose="020B0606020202030204" charset="0"/>
            </a:endParaRP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用条件传送来实现条件分支</a:t>
            </a:r>
            <a:endParaRPr lang="en-US" dirty="0"/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854700" y="3886200"/>
            <a:ext cx="4432300" cy="2946400"/>
          </a:xfrm>
        </p:spPr>
        <p:txBody>
          <a:bodyPr/>
          <a:lstStyle/>
          <a:p>
            <a:pPr marL="552450" lvl="1"/>
            <a:r>
              <a:rPr lang="zh-CN" altLang="en-US" dirty="0"/>
              <a:t>为</a:t>
            </a:r>
            <a:r>
              <a:rPr lang="en-US" altLang="zh-CN" dirty="0"/>
              <a:t>then</a:t>
            </a:r>
            <a:r>
              <a:rPr lang="zh-CN" altLang="en-US" dirty="0"/>
              <a:t>和</a:t>
            </a:r>
            <a:r>
              <a:rPr lang="en-US" altLang="zh-CN" dirty="0"/>
              <a:t>else</a:t>
            </a:r>
            <a:r>
              <a:rPr lang="zh-CN" altLang="en-US" dirty="0"/>
              <a:t>生成独立的代码区间</a:t>
            </a:r>
            <a:endParaRPr lang="en-US" dirty="0"/>
          </a:p>
        </p:txBody>
      </p:sp>
      <p:sp>
        <p:nvSpPr>
          <p:cNvPr id="49161" name="Rectangle 9"/>
          <p:cNvSpPr/>
          <p:nvPr/>
        </p:nvSpPr>
        <p:spPr bwMode="auto">
          <a:xfrm>
            <a:off x="2717800" y="2540000"/>
            <a:ext cx="3149600" cy="355600"/>
          </a:xfrm>
          <a:prstGeom prst="rect">
            <a:avLst/>
          </a:prstGeom>
          <a:solidFill>
            <a:srgbClr val="99CC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79400" algn="l"/>
              </a:tabLst>
            </a:pP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x&gt;y ? x-y : y-x;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49155" name="Rectangle 3"/>
          <p:cNvSpPr/>
          <p:nvPr/>
        </p:nvSpPr>
        <p:spPr bwMode="auto">
          <a:xfrm>
            <a:off x="6705600" y="2362200"/>
            <a:ext cx="29337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 Code</a:t>
            </a:r>
          </a:p>
        </p:txBody>
      </p:sp>
      <p:sp>
        <p:nvSpPr>
          <p:cNvPr id="49156" name="Rectangle 4"/>
          <p:cNvSpPr/>
          <p:nvPr/>
        </p:nvSpPr>
        <p:spPr bwMode="auto">
          <a:xfrm>
            <a:off x="6705600" y="2819400"/>
            <a:ext cx="2514600" cy="1160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2000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sz="2000" b="1" i="1" dirty="0">
                <a:latin typeface="Calibri"/>
                <a:ea typeface="Calibri Bold Italic" charset="0"/>
                <a:cs typeface="Calibri"/>
                <a:sym typeface="Calibri Bold Italic" charset="0"/>
              </a:rPr>
              <a:t>Test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</a:p>
          <a:p>
            <a:pPr algn="l"/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?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Then_Expr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</a:p>
          <a:p>
            <a:pPr algn="l"/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: </a:t>
            </a:r>
            <a:r>
              <a:rPr lang="en-US" sz="2000" b="1" i="1" dirty="0" err="1">
                <a:latin typeface="Calibri"/>
                <a:ea typeface="Calibri Bold Italic" charset="0"/>
                <a:cs typeface="Calibri"/>
                <a:sym typeface="Calibri Bold Italic" charset="0"/>
              </a:rPr>
              <a:t>Else_Expr</a:t>
            </a:r>
            <a:r>
              <a:rPr lang="en-US" sz="2000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</a:p>
        </p:txBody>
      </p:sp>
      <p:sp>
        <p:nvSpPr>
          <p:cNvPr id="49157" name="Rectangle 5"/>
          <p:cNvSpPr/>
          <p:nvPr/>
        </p:nvSpPr>
        <p:spPr bwMode="auto">
          <a:xfrm>
            <a:off x="6629400" y="4038600"/>
            <a:ext cx="2311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en-US" sz="2400" dirty="0" err="1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Goto</a:t>
            </a:r>
            <a:r>
              <a:rPr 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Version</a:t>
            </a:r>
          </a:p>
        </p:txBody>
      </p:sp>
      <p:sp>
        <p:nvSpPr>
          <p:cNvPr id="49158" name="Rectangle 6"/>
          <p:cNvSpPr/>
          <p:nvPr/>
        </p:nvSpPr>
        <p:spPr bwMode="auto">
          <a:xfrm>
            <a:off x="6629400" y="4495800"/>
            <a:ext cx="3746500" cy="159385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	result = </a:t>
            </a:r>
            <a:r>
              <a:rPr lang="en-US" b="1" i="1" dirty="0" err="1">
                <a:latin typeface="Calibri"/>
                <a:ea typeface="Monaco" charset="0"/>
                <a:cs typeface="Calibri"/>
                <a:sym typeface="Courier New Bold" panose="02070409020205090404" charset="0"/>
              </a:rPr>
              <a:t>Then_Expr</a:t>
            </a:r>
            <a:r>
              <a:rPr lang="en-US" sz="2400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Arial Narrow Bold" panose="020B0606020202030204" charset="0"/>
              </a:rPr>
              <a:t>;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eval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i="1" dirty="0" err="1">
                <a:latin typeface="Calibri"/>
                <a:ea typeface="Monaco" charset="0"/>
                <a:cs typeface="Calibri"/>
                <a:sym typeface="Courier New Bold" panose="02070409020205090404" charset="0"/>
              </a:rPr>
              <a:t>Else_Expr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nt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= !</a:t>
            </a:r>
            <a:r>
              <a:rPr lang="en-US" b="1" i="1" dirty="0">
                <a:latin typeface="Calibri"/>
                <a:ea typeface="Monaco" charset="0"/>
                <a:cs typeface="Calibri"/>
                <a:sym typeface="Courier New Bold" panose="02070409020205090404" charset="0"/>
              </a:rPr>
              <a:t>Test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b="1" dirty="0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if (</a:t>
            </a:r>
            <a:r>
              <a:rPr lang="en-US" b="1" dirty="0" err="1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nt</a:t>
            </a:r>
            <a:r>
              <a:rPr lang="en-US" b="1" dirty="0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) result = </a:t>
            </a:r>
            <a:r>
              <a:rPr lang="en-US" b="1" dirty="0" err="1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eval</a:t>
            </a:r>
            <a:r>
              <a:rPr lang="en-US" b="1" dirty="0">
                <a:solidFill>
                  <a:srgbClr val="C0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;</a:t>
            </a:r>
          </a:p>
          <a:p>
            <a:pPr>
              <a:tabLst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  <a:tab pos="279400" algn="l"/>
              </a:tabLst>
            </a:pP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Courier New Bold" panose="02070409020205090404" charset="0"/>
              </a:rPr>
              <a:t>  return result;</a:t>
            </a:r>
            <a:endParaRPr lang="en-US" sz="2400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Arial Narrow Bold" panose="020B0606020202030204" charset="0"/>
            </a:endParaRP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条件传送</a:t>
            </a:r>
            <a:endParaRPr lang="en-US" dirty="0"/>
          </a:p>
        </p:txBody>
      </p:sp>
      <p:sp>
        <p:nvSpPr>
          <p:cNvPr id="491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587500" y="1219200"/>
            <a:ext cx="4889500" cy="4038600"/>
          </a:xfrm>
        </p:spPr>
        <p:txBody>
          <a:bodyPr/>
          <a:lstStyle/>
          <a:p>
            <a:pPr marL="292100"/>
            <a:r>
              <a:rPr lang="zh-CN" altLang="en-US" dirty="0"/>
              <a:t>条件传送指令</a:t>
            </a:r>
            <a:endParaRPr lang="en-US" dirty="0"/>
          </a:p>
          <a:p>
            <a:pPr marL="552450" lvl="1"/>
            <a:r>
              <a:rPr lang="zh-CN" altLang="en-US" dirty="0"/>
              <a:t>指令支持</a:t>
            </a:r>
            <a:r>
              <a:rPr lang="en-US" dirty="0"/>
              <a:t>:</a:t>
            </a:r>
          </a:p>
          <a:p>
            <a:pPr marL="838200" lvl="2">
              <a:buNone/>
            </a:pPr>
            <a:r>
              <a:rPr lang="en-US" dirty="0"/>
              <a:t>if (Test)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1995</a:t>
            </a:r>
            <a:r>
              <a:rPr lang="zh-CN" altLang="en-US" dirty="0"/>
              <a:t>年之后的</a:t>
            </a:r>
            <a:r>
              <a:rPr lang="en-US" dirty="0"/>
              <a:t> x86 processor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条件传送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8349388" cy="50141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26798" y="2991395"/>
            <a:ext cx="3300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2450" lvl="1"/>
            <a:r>
              <a:rPr lang="zh-CN" altLang="en-US" sz="3600" dirty="0"/>
              <a:t>源值</a:t>
            </a:r>
            <a:r>
              <a:rPr lang="en-US" altLang="zh-CN" sz="3600" dirty="0"/>
              <a:t>S</a:t>
            </a:r>
            <a:r>
              <a:rPr lang="zh-CN" altLang="en-US" sz="3600" dirty="0"/>
              <a:t>复制到</a:t>
            </a:r>
            <a:endParaRPr lang="en-US" altLang="zh-CN" sz="3600" dirty="0"/>
          </a:p>
          <a:p>
            <a:pPr marL="552450" lvl="1"/>
            <a:r>
              <a:rPr lang="zh-CN" altLang="en-US" sz="3600" dirty="0"/>
              <a:t>目的寄存器</a:t>
            </a:r>
            <a:r>
              <a:rPr lang="en-US" altLang="zh-CN" sz="3600" dirty="0"/>
              <a:t>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1" y="457200"/>
            <a:ext cx="7591425" cy="762000"/>
          </a:xfrm>
        </p:spPr>
        <p:txBody>
          <a:bodyPr/>
          <a:lstStyle/>
          <a:p>
            <a:pPr eaLnBrk="1" hangingPunct="1"/>
            <a:r>
              <a:rPr lang="zh-CN" altLang="en-US" dirty="0"/>
              <a:t>定义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C00000"/>
                </a:solidFill>
              </a:rPr>
              <a:t>架构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n-US" sz="2400" dirty="0"/>
              <a:t> (ISA: instruction set architecture) </a:t>
            </a:r>
            <a:r>
              <a:rPr lang="zh-CN" altLang="en-US" sz="2400" dirty="0"/>
              <a:t>处理器设计中需要理解或编写汇编</a:t>
            </a:r>
            <a:r>
              <a:rPr lang="en-US" altLang="zh-CN" sz="2400" dirty="0"/>
              <a:t>/</a:t>
            </a:r>
            <a:r>
              <a:rPr lang="zh-CN" altLang="en-US" sz="2400" dirty="0"/>
              <a:t>机器代码的部分。</a:t>
            </a:r>
          </a:p>
          <a:p>
            <a:pPr lvl="1"/>
            <a:r>
              <a:rPr lang="zh-CN" altLang="en-US" sz="2000" dirty="0"/>
              <a:t>例如</a:t>
            </a:r>
            <a:r>
              <a:rPr lang="en-US" sz="2000" dirty="0"/>
              <a:t>:</a:t>
            </a:r>
            <a:r>
              <a:rPr lang="zh-CN" altLang="en-US" sz="2000" dirty="0"/>
              <a:t>指令集规范</a:t>
            </a:r>
            <a:r>
              <a:rPr lang="en-US" altLang="zh-CN" sz="2000" dirty="0"/>
              <a:t>,</a:t>
            </a:r>
            <a:r>
              <a:rPr lang="zh-CN" altLang="en-US" sz="2000" dirty="0"/>
              <a:t>寄存器</a:t>
            </a:r>
            <a:endParaRPr lang="en-US" sz="20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微处理架构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 </a:t>
            </a:r>
            <a:r>
              <a:rPr lang="zh-CN" altLang="en-US" sz="2400" dirty="0"/>
              <a:t>架构的具体实现</a:t>
            </a:r>
            <a:endParaRPr lang="en-US" sz="2400" dirty="0"/>
          </a:p>
          <a:p>
            <a:pPr lvl="1"/>
            <a:r>
              <a:rPr lang="zh-CN" altLang="en-US" sz="2000" dirty="0"/>
              <a:t>例如</a:t>
            </a:r>
            <a:r>
              <a:rPr lang="en-US" sz="2000" dirty="0"/>
              <a:t>: cache</a:t>
            </a:r>
            <a:r>
              <a:rPr lang="zh-CN" altLang="en-US" sz="2000" dirty="0"/>
              <a:t>容量和处理器频率</a:t>
            </a:r>
            <a:endParaRPr lang="en-US" sz="2000" dirty="0"/>
          </a:p>
          <a:p>
            <a:r>
              <a:rPr lang="zh-CN" altLang="en-US" sz="2400" dirty="0"/>
              <a:t>代码形式</a:t>
            </a:r>
            <a:r>
              <a:rPr lang="en-US" sz="2400" dirty="0"/>
              <a:t>: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机器代码</a:t>
            </a:r>
            <a:r>
              <a:rPr lang="en-US" sz="2000" dirty="0"/>
              <a:t>: </a:t>
            </a:r>
            <a:r>
              <a:rPr lang="zh-CN" altLang="en-US" sz="2000" dirty="0"/>
              <a:t>处理器执行的字节级程序。</a:t>
            </a:r>
            <a:endParaRPr lang="en-US" sz="20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汇编代码</a:t>
            </a:r>
            <a:r>
              <a:rPr lang="en-US" sz="2000" dirty="0"/>
              <a:t>: </a:t>
            </a:r>
            <a:r>
              <a:rPr lang="zh-CN" altLang="en-US" sz="2000" dirty="0"/>
              <a:t>机器代码的文本表示</a:t>
            </a:r>
            <a:endParaRPr lang="en-US" sz="2000" dirty="0"/>
          </a:p>
          <a:p>
            <a:pPr eaLnBrk="1" hangingPunct="1"/>
            <a:r>
              <a:rPr lang="zh-CN" altLang="en-US" sz="2400" dirty="0"/>
              <a:t>典型的</a:t>
            </a:r>
            <a:r>
              <a:rPr lang="en-US" sz="2400" dirty="0"/>
              <a:t>ISAs: </a:t>
            </a:r>
          </a:p>
          <a:p>
            <a:pPr lvl="1"/>
            <a:r>
              <a:rPr lang="en-US" sz="2000" dirty="0"/>
              <a:t>Intel: x86, IA32, Itanium, x86-64</a:t>
            </a:r>
          </a:p>
          <a:p>
            <a:pPr lvl="1"/>
            <a:r>
              <a:rPr lang="en-US" sz="2000" dirty="0"/>
              <a:t>ARM: </a:t>
            </a:r>
            <a:r>
              <a:rPr lang="zh-CN" altLang="en-US" sz="2000" dirty="0"/>
              <a:t>用于绝大多数移动设备</a:t>
            </a:r>
            <a:endParaRPr lang="en-US" sz="20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条件传送示例</a:t>
            </a:r>
            <a:endParaRPr lang="en-US" dirty="0"/>
          </a:p>
        </p:txBody>
      </p:sp>
      <p:sp>
        <p:nvSpPr>
          <p:cNvPr id="50186" name="Rectangle 10"/>
          <p:cNvSpPr/>
          <p:nvPr/>
        </p:nvSpPr>
        <p:spPr bwMode="auto">
          <a:xfrm>
            <a:off x="8140700" y="1752600"/>
            <a:ext cx="2286000" cy="19812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8"/>
          <p:cNvSpPr/>
          <p:nvPr/>
        </p:nvSpPr>
        <p:spPr bwMode="auto">
          <a:xfrm>
            <a:off x="3810000" y="4267200"/>
            <a:ext cx="6642100" cy="2590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en-US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absdiff</a:t>
            </a:r>
            <a:r>
              <a:rPr lang="en-US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:</a:t>
            </a: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movq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x</a:t>
            </a: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subq</a:t>
            </a:r>
            <a:r>
              <a:rPr lang="tr-TR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tr-TR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tr-TR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tr-TR" b="1" dirty="0" err="1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result</a:t>
            </a:r>
            <a:r>
              <a:rPr lang="tr-TR" b="1" dirty="0">
                <a:solidFill>
                  <a:srgbClr val="0000FF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= x-y</a:t>
            </a: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movq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endParaRPr lang="tr-TR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subq</a:t>
            </a:r>
            <a:r>
              <a:rPr lang="tr-TR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tr-TR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tr-TR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tr-TR" b="1" dirty="0" err="1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eval</a:t>
            </a:r>
            <a:r>
              <a:rPr lang="tr-TR" b="1" dirty="0">
                <a:solidFill>
                  <a:srgbClr val="CC0000"/>
                </a:solidFill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= y-x</a:t>
            </a: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cmpq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rsi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rdi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x:y</a:t>
            </a:r>
            <a:endParaRPr lang="tr-TR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cmovle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rdx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, %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rax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#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if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&lt;=,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result</a:t>
            </a: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= </a:t>
            </a:r>
            <a:r>
              <a:rPr lang="tr-TR" b="1" dirty="0" err="1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eval</a:t>
            </a:r>
            <a:endParaRPr lang="tr-TR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  <a:p>
            <a:pPr>
              <a:tabLst>
                <a:tab pos="215900" algn="l"/>
                <a:tab pos="1195070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b="1" dirty="0">
                <a:latin typeface="Courier New" panose="02070409020205090404" pitchFamily="49" charset="0"/>
                <a:ea typeface="Monaco" charset="0"/>
                <a:cs typeface="Courier New" panose="02070409020205090404" pitchFamily="49" charset="0"/>
                <a:sym typeface="Monaco" charset="0"/>
              </a:rPr>
              <a:t>   ret</a:t>
            </a:r>
            <a:endParaRPr lang="en-US" b="1" dirty="0">
              <a:latin typeface="Courier New" panose="02070409020205090404" pitchFamily="49" charset="0"/>
              <a:ea typeface="Monaco" charset="0"/>
              <a:cs typeface="Courier New" panose="02070409020205090404" pitchFamily="49" charset="0"/>
              <a:sym typeface="Monaco" charset="0"/>
            </a:endParaRPr>
          </a:p>
        </p:txBody>
      </p:sp>
      <p:sp>
        <p:nvSpPr>
          <p:cNvPr id="9" name="Rectangle 4"/>
          <p:cNvSpPr/>
          <p:nvPr/>
        </p:nvSpPr>
        <p:spPr bwMode="auto">
          <a:xfrm>
            <a:off x="1981200" y="1295400"/>
            <a:ext cx="3670300" cy="2946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long </a:t>
            </a:r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absdiff</a:t>
            </a:r>
            <a:endParaRPr lang="en-US" b="1" dirty="0">
              <a:latin typeface="Courier New" panose="02070409020205090404" pitchFamily="49" charset="0"/>
              <a:cs typeface="Courier New" panose="02070409020205090404" pitchFamily="49" charset="0"/>
              <a:sym typeface="Courier New Bold" panose="02070409020205090404" charset="0"/>
            </a:endParaRP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(long x, long y)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long result;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if (x &gt; y)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x-y;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else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    </a:t>
            </a:r>
            <a:r>
              <a:rPr lang="en-US" b="1" dirty="0">
                <a:solidFill>
                  <a:srgbClr val="CC0000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result = y-x;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  return result;</a:t>
            </a:r>
          </a:p>
          <a:p>
            <a:pPr algn="l"/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248400" y="1905000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rdi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rsi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 panose="02070409020205090404"/>
                          <a:cs typeface="Courier New" panose="02070409020205090404"/>
                        </a:rPr>
                        <a:t>%</a:t>
                      </a:r>
                      <a:r>
                        <a:rPr lang="en-US" b="1" i="0" dirty="0" err="1">
                          <a:latin typeface="Courier New" panose="02070409020205090404"/>
                          <a:cs typeface="Courier New" panose="02070409020205090404"/>
                        </a:rPr>
                        <a:t>rax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/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panose="020B0502020104020203" charset="0"/>
                <a:cs typeface="Gill Sans" panose="020B0502020104020203" charset="0"/>
              </a:rPr>
              <a:t>Carnegie Mellon</a:t>
            </a:r>
          </a:p>
        </p:txBody>
      </p:sp>
      <p:sp>
        <p:nvSpPr>
          <p:cNvPr id="52227" name="Rectangle 3"/>
          <p:cNvSpPr/>
          <p:nvPr/>
        </p:nvSpPr>
        <p:spPr bwMode="auto">
          <a:xfrm>
            <a:off x="1981200" y="1143000"/>
            <a:ext cx="4724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zh-CN" alt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需要大量运算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zh-CN" altLang="en-US" dirty="0"/>
              <a:t>不适用于条件传送的情况</a:t>
            </a:r>
            <a:endParaRPr lang="en-US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209800" y="2151062"/>
            <a:ext cx="4724400" cy="609600"/>
          </a:xfrm>
        </p:spPr>
        <p:txBody>
          <a:bodyPr/>
          <a:lstStyle/>
          <a:p>
            <a:pPr marL="254000" indent="-254000">
              <a:spcBef>
                <a:spcPts val="600"/>
              </a:spcBef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两个值都需要运算</a:t>
            </a:r>
            <a:endParaRPr lang="en-US" altLang="zh-CN" sz="2000" kern="0" dirty="0">
              <a:sym typeface="Calibri Bold" charset="0"/>
            </a:endParaRPr>
          </a:p>
          <a:p>
            <a:pPr marL="254000" indent="-254000">
              <a:spcBef>
                <a:spcPts val="600"/>
              </a:spcBef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dirty="0"/>
              <a:t>只有两个运算都非常简单才有效</a:t>
            </a:r>
            <a:endParaRPr lang="en-US" sz="2000" dirty="0"/>
          </a:p>
        </p:txBody>
      </p:sp>
      <p:sp>
        <p:nvSpPr>
          <p:cNvPr id="52232" name="Rectangle 8"/>
          <p:cNvSpPr/>
          <p:nvPr/>
        </p:nvSpPr>
        <p:spPr bwMode="auto">
          <a:xfrm>
            <a:off x="2057400" y="161766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Test(x)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?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Hard1(x)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: Hard2(x);</a:t>
            </a:r>
          </a:p>
        </p:txBody>
      </p:sp>
      <p:sp>
        <p:nvSpPr>
          <p:cNvPr id="10" name="Rectangle 3"/>
          <p:cNvSpPr/>
          <p:nvPr/>
        </p:nvSpPr>
        <p:spPr bwMode="auto">
          <a:xfrm>
            <a:off x="1981200" y="2941320"/>
            <a:ext cx="4724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zh-CN" alt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有潜在危险的运算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1" name="Rectangle 7"/>
          <p:cNvSpPr txBox="1">
            <a:spLocks noChangeArrowheads="1"/>
          </p:cNvSpPr>
          <p:nvPr/>
        </p:nvSpPr>
        <p:spPr bwMode="auto">
          <a:xfrm>
            <a:off x="2209800" y="3949382"/>
            <a:ext cx="4724400" cy="8362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/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两个值都需要运算</a:t>
            </a:r>
            <a:endParaRPr lang="en-US" sz="2000" kern="0" dirty="0">
              <a:sym typeface="Calibri Bold" charset="0"/>
            </a:endParaRPr>
          </a:p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可能产生意想不到的结果</a:t>
            </a:r>
            <a:endParaRPr lang="en-US" sz="2000" kern="0" dirty="0">
              <a:sym typeface="Calibri Bold" charset="0"/>
            </a:endParaRPr>
          </a:p>
        </p:txBody>
      </p:sp>
      <p:sp>
        <p:nvSpPr>
          <p:cNvPr id="12" name="Rectangle 8"/>
          <p:cNvSpPr/>
          <p:nvPr/>
        </p:nvSpPr>
        <p:spPr bwMode="auto">
          <a:xfrm>
            <a:off x="2057400" y="341598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p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?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*p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: 0;</a:t>
            </a:r>
          </a:p>
        </p:txBody>
      </p:sp>
      <p:sp>
        <p:nvSpPr>
          <p:cNvPr id="13" name="Rectangle 3"/>
          <p:cNvSpPr/>
          <p:nvPr/>
        </p:nvSpPr>
        <p:spPr bwMode="auto">
          <a:xfrm>
            <a:off x="1981200" y="4693920"/>
            <a:ext cx="47244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6055" indent="-186055">
              <a:spcBef>
                <a:spcPts val="865"/>
              </a:spcBef>
            </a:pPr>
            <a:r>
              <a:rPr lang="zh-CN" altLang="en-US" sz="24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存在额外开销</a:t>
            </a:r>
            <a:endParaRPr lang="en-US" sz="2400" dirty="0"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</p:txBody>
      </p:sp>
      <p:sp>
        <p:nvSpPr>
          <p:cNvPr id="14" name="Rectangle 7"/>
          <p:cNvSpPr txBox="1">
            <a:spLocks noChangeArrowheads="1"/>
          </p:cNvSpPr>
          <p:nvPr/>
        </p:nvSpPr>
        <p:spPr bwMode="auto">
          <a:xfrm>
            <a:off x="2209800" y="5701982"/>
            <a:ext cx="47244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/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两个值都需要运算</a:t>
            </a:r>
            <a:endParaRPr lang="en-US" sz="2000" kern="0" dirty="0">
              <a:sym typeface="Calibri Bold" charset="0"/>
            </a:endParaRPr>
          </a:p>
          <a:p>
            <a:pPr marL="254000" indent="-25400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/>
            </a:pPr>
            <a:r>
              <a:rPr lang="zh-CN" altLang="en-US" sz="2000" kern="0" dirty="0">
                <a:sym typeface="Calibri Bold" charset="0"/>
              </a:rPr>
              <a:t>必须额外开销很小</a:t>
            </a:r>
            <a:endParaRPr lang="en-US" sz="2000" kern="0" dirty="0">
              <a:sym typeface="Calibri Bold" charset="0"/>
            </a:endParaRPr>
          </a:p>
        </p:txBody>
      </p:sp>
      <p:sp>
        <p:nvSpPr>
          <p:cNvPr id="15" name="Rectangle 8"/>
          <p:cNvSpPr/>
          <p:nvPr/>
        </p:nvSpPr>
        <p:spPr bwMode="auto">
          <a:xfrm>
            <a:off x="2057400" y="5168582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b="1" dirty="0" err="1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val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=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x &gt; 0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? </a:t>
            </a:r>
            <a:r>
              <a:rPr lang="en-US" b="1" dirty="0">
                <a:latin typeface="Courier New" panose="02070409020205090404" pitchFamily="49" charset="0"/>
                <a:ea typeface="Calibri Bold Italic" charset="0"/>
                <a:cs typeface="Courier New" panose="02070409020205090404" pitchFamily="49" charset="0"/>
                <a:sym typeface="Calibri Bold Italic" charset="0"/>
              </a:rPr>
              <a:t>x*=7</a:t>
            </a:r>
            <a:r>
              <a:rPr lang="en-US" b="1" dirty="0"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: x+=3;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99" y="1195324"/>
            <a:ext cx="6260862" cy="40475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04" y="154710"/>
            <a:ext cx="3397916" cy="658687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2" y="1164502"/>
            <a:ext cx="6260862" cy="40475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4" y="154710"/>
            <a:ext cx="3397916" cy="65868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100070" y="193865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x+y+z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230755" y="224282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 &lt; -3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870835" y="25463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y &lt; z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662045" y="290449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x*y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662045" y="352488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y*z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268980" y="380936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 &gt; 2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100070" y="414528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x*z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8" y="942252"/>
            <a:ext cx="5284581" cy="4184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22" y="136524"/>
            <a:ext cx="3641158" cy="649076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t>85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8" y="931457"/>
            <a:ext cx="5284581" cy="4184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22" y="136524"/>
            <a:ext cx="3641158" cy="64907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216910" y="180594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8*x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390775" y="213360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y&gt;0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87675" y="245110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x&gt;=y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629025" y="274955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x&amp;y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629025" y="341249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y-x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216910" y="3693160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y&lt;=-2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176270" y="400113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x+y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47125" y="6356351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86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19125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3.6.7</a:t>
            </a:r>
            <a:r>
              <a:rPr lang="zh-CN" altLang="en-US" b="1" dirty="0"/>
              <a:t> </a:t>
            </a:r>
            <a:r>
              <a:rPr lang="en-US" altLang="zh-CN" b="1" dirty="0"/>
              <a:t>C</a:t>
            </a:r>
            <a:r>
              <a:rPr lang="zh-CN" altLang="en-US" b="1" dirty="0"/>
              <a:t>语言循环代码的产生</a:t>
            </a:r>
            <a:endParaRPr lang="en-US" altLang="zh-CN" b="1" dirty="0"/>
          </a:p>
          <a:p>
            <a:pPr lvl="1"/>
            <a:r>
              <a:rPr lang="en-US" altLang="zh-CN" b="1" dirty="0"/>
              <a:t>C</a:t>
            </a:r>
            <a:r>
              <a:rPr lang="zh-CN" altLang="en-US" b="1" dirty="0"/>
              <a:t>语言三种循环结构</a:t>
            </a:r>
            <a:endParaRPr lang="en-US" altLang="zh-CN" b="1" dirty="0"/>
          </a:p>
          <a:p>
            <a:pPr lvl="2"/>
            <a:r>
              <a:rPr lang="en-US" altLang="zh-CN" b="1" dirty="0"/>
              <a:t>for/do-while/while</a:t>
            </a:r>
          </a:p>
          <a:p>
            <a:pPr lvl="2"/>
            <a:endParaRPr lang="en-US" altLang="zh-CN" b="1" dirty="0"/>
          </a:p>
          <a:p>
            <a:pPr lvl="1"/>
            <a:r>
              <a:rPr lang="en-US" altLang="zh-CN" b="1" dirty="0"/>
              <a:t>do-while</a:t>
            </a:r>
          </a:p>
          <a:p>
            <a:pPr lvl="2"/>
            <a:r>
              <a:rPr lang="zh-CN" altLang="en-US" b="1" dirty="0"/>
              <a:t>转换模板：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777365" y="4231600"/>
            <a:ext cx="2918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do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);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867400" y="4231600"/>
            <a:ext cx="4552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loop: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loop;</a:t>
            </a:r>
            <a:endParaRPr lang="zh-CN" altLang="en-US" b="1" dirty="0"/>
          </a:p>
        </p:txBody>
      </p:sp>
      <p:sp>
        <p:nvSpPr>
          <p:cNvPr id="6" name="右箭头 5"/>
          <p:cNvSpPr/>
          <p:nvPr/>
        </p:nvSpPr>
        <p:spPr>
          <a:xfrm>
            <a:off x="4844415" y="4697730"/>
            <a:ext cx="67437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275" y="1646395"/>
            <a:ext cx="6128065" cy="34355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1830" y="1736638"/>
            <a:ext cx="5118363" cy="33847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7008" y="79577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/>
              <a:t>do-while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88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while</a:t>
            </a:r>
          </a:p>
          <a:p>
            <a:pPr lvl="2"/>
            <a:r>
              <a:rPr lang="zh-CN" altLang="en-US" b="1" dirty="0"/>
              <a:t>转换模板：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733550" y="1939975"/>
            <a:ext cx="306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1692444"/>
            <a:ext cx="4770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	if (!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	do</a:t>
            </a:r>
          </a:p>
          <a:p>
            <a:r>
              <a:rPr lang="en-US" altLang="zh-CN" b="1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dirty="0">
                <a:latin typeface="ZztexMono-Regular"/>
              </a:rPr>
              <a:t>	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);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585710" y="49102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与</a:t>
            </a:r>
            <a:r>
              <a:rPr lang="en-US" altLang="zh-CN" b="1" dirty="0"/>
              <a:t>do-while</a:t>
            </a:r>
            <a:r>
              <a:rPr lang="zh-CN" altLang="en-US" b="1" dirty="0"/>
              <a:t>略有不同，有可能出现循环体一次都不需要执行的情况</a:t>
            </a:r>
          </a:p>
        </p:txBody>
      </p:sp>
      <p:cxnSp>
        <p:nvCxnSpPr>
          <p:cNvPr id="8" name="直接箭头连接符 7"/>
          <p:cNvCxnSpPr>
            <a:stCxn id="6" idx="2"/>
          </p:cNvCxnSpPr>
          <p:nvPr/>
        </p:nvCxnSpPr>
        <p:spPr>
          <a:xfrm flipH="1">
            <a:off x="8275320" y="1137354"/>
            <a:ext cx="1158240" cy="6382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右箭头 8"/>
          <p:cNvSpPr/>
          <p:nvPr/>
        </p:nvSpPr>
        <p:spPr>
          <a:xfrm>
            <a:off x="5006340" y="2434590"/>
            <a:ext cx="60579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6096000" y="4115827"/>
            <a:ext cx="46596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(!t)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loop: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loop;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11" name="下箭头 10"/>
          <p:cNvSpPr/>
          <p:nvPr/>
        </p:nvSpPr>
        <p:spPr>
          <a:xfrm>
            <a:off x="7404735" y="3647433"/>
            <a:ext cx="361950" cy="435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4789170" y="1810656"/>
            <a:ext cx="186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可以借助于</a:t>
            </a:r>
            <a:endParaRPr lang="en-US" altLang="zh-CN" b="1" dirty="0"/>
          </a:p>
          <a:p>
            <a:r>
              <a:rPr lang="en-US" altLang="zh-CN" b="1" dirty="0"/>
              <a:t>do-while</a:t>
            </a:r>
            <a:r>
              <a:rPr lang="zh-CN" altLang="en-US" b="1" dirty="0"/>
              <a:t>来转换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51890" y="4231600"/>
            <a:ext cx="1861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两种翻译方法：</a:t>
            </a:r>
            <a:endParaRPr lang="en-US" altLang="zh-CN" b="1" dirty="0">
              <a:solidFill>
                <a:srgbClr val="7030A0"/>
              </a:solidFill>
            </a:endParaRPr>
          </a:p>
          <a:p>
            <a:r>
              <a:rPr lang="zh-CN" altLang="en-US" b="1" dirty="0">
                <a:solidFill>
                  <a:srgbClr val="7030A0"/>
                </a:solidFill>
              </a:rPr>
              <a:t>√</a:t>
            </a:r>
            <a:r>
              <a:rPr lang="en-US" altLang="zh-CN" b="1" dirty="0">
                <a:solidFill>
                  <a:srgbClr val="7030A0"/>
                </a:solidFill>
              </a:rPr>
              <a:t> Jump to middle</a:t>
            </a:r>
          </a:p>
          <a:p>
            <a:r>
              <a:rPr lang="zh-CN" altLang="en-US" b="1" dirty="0">
                <a:solidFill>
                  <a:srgbClr val="7030A0"/>
                </a:solidFill>
              </a:rPr>
              <a:t>√ </a:t>
            </a:r>
            <a:r>
              <a:rPr lang="en-US" altLang="zh-CN" b="1" dirty="0">
                <a:solidFill>
                  <a:srgbClr val="7030A0"/>
                </a:solidFill>
              </a:rPr>
              <a:t>guarded-do 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89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688" y="1522317"/>
            <a:ext cx="6722861" cy="40209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7008" y="795774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/>
              <a:t>while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2178" y="1434987"/>
            <a:ext cx="5289822" cy="45722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2590800" y="1066800"/>
            <a:ext cx="3200400" cy="2209800"/>
          </a:xfrm>
          <a:prstGeom prst="rect">
            <a:avLst/>
          </a:prstGeom>
          <a:solidFill>
            <a:srgbClr val="EFBFB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CPU</a:t>
            </a: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0" y="457201"/>
            <a:ext cx="7226300" cy="573088"/>
          </a:xfrm>
        </p:spPr>
        <p:txBody>
          <a:bodyPr/>
          <a:lstStyle/>
          <a:p>
            <a:r>
              <a:rPr lang="zh-CN" altLang="en-US" dirty="0"/>
              <a:t>汇编</a:t>
            </a:r>
            <a:r>
              <a:rPr lang="en-US" dirty="0"/>
              <a:t>/</a:t>
            </a:r>
            <a:r>
              <a:rPr lang="zh-CN" altLang="en-US" dirty="0"/>
              <a:t>机器代码</a:t>
            </a:r>
            <a:endParaRPr lang="en-US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43114" y="3352800"/>
            <a:ext cx="9071926" cy="3092450"/>
          </a:xfrm>
        </p:spPr>
        <p:txBody>
          <a:bodyPr/>
          <a:lstStyle/>
          <a:p>
            <a:pPr marL="227330" indent="-227330" defTabSz="895350">
              <a:buNone/>
              <a:tabLst>
                <a:tab pos="1371600" algn="l"/>
                <a:tab pos="4572000" algn="l"/>
              </a:tabLst>
            </a:pPr>
            <a:r>
              <a:rPr lang="zh-CN" altLang="en-US" sz="2400" dirty="0"/>
              <a:t>程序员的视角</a:t>
            </a:r>
            <a:endParaRPr lang="en-US" sz="24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PC: </a:t>
            </a:r>
            <a:r>
              <a:rPr lang="zh-CN" altLang="en-US" sz="2000" b="1" dirty="0"/>
              <a:t>程序计数器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下一条指令的地址</a:t>
            </a:r>
            <a:endParaRPr lang="en-US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被称为</a:t>
            </a:r>
            <a:r>
              <a:rPr lang="en-US" sz="1800" dirty="0"/>
              <a:t>“RIP” (x86-64)</a:t>
            </a:r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zh-CN" altLang="en-US" sz="2000" b="1" dirty="0"/>
              <a:t>寄存器文件</a:t>
            </a:r>
            <a:endParaRPr lang="en-US" sz="1800" dirty="0"/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zh-CN" altLang="en-US" sz="2000" b="1" dirty="0"/>
              <a:t>条件代码</a:t>
            </a:r>
            <a:endParaRPr lang="en-US" sz="2000" b="1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储存最近的算术和逻辑操作的状态</a:t>
            </a:r>
            <a:endParaRPr lang="en-US" altLang="zh-CN" sz="1800" dirty="0"/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zh-CN" altLang="en-US" sz="1800" dirty="0"/>
              <a:t>用于条件转移</a:t>
            </a:r>
            <a:endParaRPr lang="en-US" sz="1800" dirty="0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2933700" y="1981200"/>
            <a:ext cx="533400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PC</a:t>
            </a: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3886200" y="1371600"/>
            <a:ext cx="1676400" cy="762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7543800" y="1066800"/>
            <a:ext cx="1752600" cy="2209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7848600" y="1730102"/>
            <a:ext cx="1143000" cy="1013098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Code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Data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5791200" y="170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5791200" y="2235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5791200" y="27686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5791200" y="1295401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Addresses</a:t>
            </a: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5791200" y="1854201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Data</a:t>
            </a: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5791200" y="2387601"/>
            <a:ext cx="16764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Instructions</a:t>
            </a:r>
          </a:p>
        </p:txBody>
      </p:sp>
      <p:sp>
        <p:nvSpPr>
          <p:cNvPr id="147472" name="Rectangle 16"/>
          <p:cNvSpPr>
            <a:spLocks noChangeArrowheads="1"/>
          </p:cNvSpPr>
          <p:nvPr/>
        </p:nvSpPr>
        <p:spPr bwMode="auto">
          <a:xfrm>
            <a:off x="4191000" y="2286000"/>
            <a:ext cx="1066800" cy="6858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Condition</a:t>
            </a:r>
          </a:p>
          <a:p>
            <a:pPr algn="ctr"/>
            <a:r>
              <a:rPr lang="en-US" dirty="0">
                <a:latin typeface="Calibri" panose="020F0502020204030204" pitchFamily="34" charset="0"/>
              </a:rPr>
              <a:t>Codes</a:t>
            </a:r>
          </a:p>
        </p:txBody>
      </p:sp>
      <p:sp>
        <p:nvSpPr>
          <p:cNvPr id="147473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6896100" y="3702050"/>
            <a:ext cx="3619500" cy="1568450"/>
          </a:xfrm>
        </p:spPr>
        <p:txBody>
          <a:bodyPr/>
          <a:lstStyle/>
          <a:p>
            <a:pPr marL="292100" lvl="1" indent="-177800"/>
            <a:r>
              <a:rPr lang="zh-CN" altLang="en-US" sz="2000" b="1" dirty="0"/>
              <a:t>内存</a:t>
            </a:r>
            <a:endParaRPr lang="en-US" sz="2000" b="1" dirty="0"/>
          </a:p>
          <a:p>
            <a:pPr marL="571500" lvl="2" indent="-165100"/>
            <a:r>
              <a:rPr lang="zh-CN" altLang="en-US" sz="1800" dirty="0"/>
              <a:t>按字节寻址的阵列</a:t>
            </a:r>
            <a:endParaRPr lang="en-US" altLang="zh-CN" sz="1800" dirty="0"/>
          </a:p>
          <a:p>
            <a:pPr marL="571500" lvl="2" indent="-165100"/>
            <a:r>
              <a:rPr lang="zh-CN" altLang="en-US" sz="1800" dirty="0"/>
              <a:t>代码和用户数据</a:t>
            </a:r>
            <a:endParaRPr lang="en-US" altLang="zh-CN" sz="1800" dirty="0"/>
          </a:p>
          <a:p>
            <a:pPr marL="406400" lvl="2" indent="0">
              <a:buNone/>
            </a:pPr>
            <a:endParaRPr lang="en-US" sz="1800" dirty="0"/>
          </a:p>
          <a:p>
            <a:pPr marL="0" indent="0"/>
            <a:endParaRPr lang="en-US" sz="20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90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b="1" dirty="0"/>
              <a:t>for</a:t>
            </a:r>
            <a:r>
              <a:rPr lang="zh-CN" altLang="en-US" b="1" dirty="0"/>
              <a:t>循环</a:t>
            </a:r>
            <a:endParaRPr lang="en-US" altLang="zh-CN" b="1" dirty="0"/>
          </a:p>
          <a:p>
            <a:pPr lvl="2"/>
            <a:r>
              <a:rPr lang="zh-CN" altLang="en-US" b="1" dirty="0"/>
              <a:t>转换模板：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910590" y="1838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latin typeface="ZztexMono-Regular"/>
              </a:rPr>
              <a:t>for (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b="1" dirty="0">
                <a:latin typeface="ZztexMono-Regular"/>
              </a:rPr>
              <a:t>;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 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07580" y="1838959"/>
            <a:ext cx="37299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 {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6" name="下箭头 5"/>
          <p:cNvSpPr/>
          <p:nvPr/>
        </p:nvSpPr>
        <p:spPr>
          <a:xfrm>
            <a:off x="8737600" y="3448367"/>
            <a:ext cx="548640" cy="468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5827395" y="1708249"/>
            <a:ext cx="145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先转换为</a:t>
            </a:r>
            <a:r>
              <a:rPr lang="en-US" altLang="zh-CN" b="1" dirty="0"/>
              <a:t>while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6606540" y="4052739"/>
            <a:ext cx="3661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</a:p>
          <a:p>
            <a:r>
              <a:rPr lang="en-US" altLang="zh-CN" b="1" dirty="0">
                <a:latin typeface="ZztexMono-Regular"/>
              </a:rPr>
              <a:t>	if (!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	do {</a:t>
            </a:r>
          </a:p>
          <a:p>
            <a:r>
              <a:rPr lang="en-US" altLang="zh-CN" b="1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} 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);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9" name="右箭头 8"/>
          <p:cNvSpPr/>
          <p:nvPr/>
        </p:nvSpPr>
        <p:spPr>
          <a:xfrm>
            <a:off x="5886450" y="2354580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910590" y="3316287"/>
            <a:ext cx="45002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(!t)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done;</a:t>
            </a:r>
          </a:p>
          <a:p>
            <a:r>
              <a:rPr lang="en-US" altLang="zh-CN" b="1" dirty="0">
                <a:latin typeface="ZztexMono-Regular"/>
              </a:rPr>
              <a:t>loop: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b="1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b="1" dirty="0">
                <a:latin typeface="ZztexMono-Regular"/>
              </a:rPr>
              <a:t>;</a:t>
            </a:r>
          </a:p>
          <a:p>
            <a:r>
              <a:rPr lang="en-US" altLang="zh-CN" b="1" dirty="0">
                <a:latin typeface="ZztexMono-Regular"/>
              </a:rPr>
              <a:t>	if (t)</a:t>
            </a:r>
          </a:p>
          <a:p>
            <a:r>
              <a:rPr lang="en-US" altLang="zh-CN" b="1" dirty="0">
                <a:latin typeface="ZztexMono-Regular"/>
              </a:rPr>
              <a:t>		</a:t>
            </a:r>
            <a:r>
              <a:rPr lang="en-US" altLang="zh-CN" b="1" dirty="0" err="1">
                <a:latin typeface="ZztexMono-Regular"/>
              </a:rPr>
              <a:t>goto</a:t>
            </a:r>
            <a:r>
              <a:rPr lang="en-US" altLang="zh-CN" b="1" dirty="0">
                <a:latin typeface="ZztexMono-Regular"/>
              </a:rPr>
              <a:t> loop;</a:t>
            </a:r>
          </a:p>
          <a:p>
            <a:r>
              <a:rPr lang="en-US" altLang="zh-CN" b="1" dirty="0">
                <a:latin typeface="ZztexMono-Regular"/>
              </a:rPr>
              <a:t>done:</a:t>
            </a:r>
            <a:endParaRPr lang="zh-CN" altLang="en-US" b="1" dirty="0"/>
          </a:p>
        </p:txBody>
      </p:sp>
      <p:sp>
        <p:nvSpPr>
          <p:cNvPr id="11" name="右箭头 10"/>
          <p:cNvSpPr/>
          <p:nvPr/>
        </p:nvSpPr>
        <p:spPr>
          <a:xfrm flipH="1">
            <a:off x="5378132" y="4477692"/>
            <a:ext cx="667385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7" y="817828"/>
            <a:ext cx="3238666" cy="20321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50" y="4485589"/>
            <a:ext cx="3111660" cy="1168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892" y="625977"/>
            <a:ext cx="3010055" cy="2584583"/>
          </a:xfrm>
          <a:prstGeom prst="rect">
            <a:avLst/>
          </a:prstGeom>
        </p:spPr>
      </p:pic>
      <p:sp>
        <p:nvSpPr>
          <p:cNvPr id="6" name="右箭头 8"/>
          <p:cNvSpPr/>
          <p:nvPr/>
        </p:nvSpPr>
        <p:spPr>
          <a:xfrm>
            <a:off x="3425270" y="1629752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037" y="37926"/>
            <a:ext cx="3283119" cy="3391074"/>
          </a:xfrm>
          <a:prstGeom prst="rect">
            <a:avLst/>
          </a:prstGeom>
        </p:spPr>
      </p:pic>
      <p:sp>
        <p:nvSpPr>
          <p:cNvPr id="8" name="右箭头 8"/>
          <p:cNvSpPr/>
          <p:nvPr/>
        </p:nvSpPr>
        <p:spPr>
          <a:xfrm>
            <a:off x="6960947" y="1605279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520" y="3781386"/>
            <a:ext cx="4274302" cy="2942670"/>
          </a:xfrm>
          <a:prstGeom prst="rect">
            <a:avLst/>
          </a:prstGeom>
        </p:spPr>
      </p:pic>
      <p:sp>
        <p:nvSpPr>
          <p:cNvPr id="10" name="下箭头 5"/>
          <p:cNvSpPr/>
          <p:nvPr/>
        </p:nvSpPr>
        <p:spPr>
          <a:xfrm>
            <a:off x="8773956" y="3370878"/>
            <a:ext cx="548640" cy="468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92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42291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3.6.8</a:t>
            </a:r>
            <a:r>
              <a:rPr lang="zh-CN" altLang="en-US" b="1" dirty="0"/>
              <a:t> </a:t>
            </a:r>
            <a:r>
              <a:rPr lang="en-US" altLang="zh-CN" b="1" dirty="0"/>
              <a:t>switch</a:t>
            </a:r>
          </a:p>
          <a:p>
            <a:pPr lvl="1"/>
            <a:r>
              <a:rPr lang="en-US" altLang="zh-CN" b="1" dirty="0"/>
              <a:t>switch</a:t>
            </a:r>
            <a:r>
              <a:rPr lang="zh-CN" altLang="en-US" b="1" dirty="0"/>
              <a:t>开关语句根据一个整数索引值来进行多重分支（</a:t>
            </a:r>
            <a:r>
              <a:rPr lang="en-US" altLang="zh-CN" b="1" dirty="0"/>
              <a:t>multi-way branch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en-US" altLang="zh-CN" b="1" dirty="0"/>
              <a:t>GCC</a:t>
            </a:r>
            <a:r>
              <a:rPr lang="zh-CN" altLang="en-US" b="1" dirty="0"/>
              <a:t>编译器根据分支数量和开关值得稀疏程度来翻译开关语句。但数量较多且比较密集时会使用跳转表（</a:t>
            </a:r>
            <a:r>
              <a:rPr lang="en-US" altLang="zh-CN" b="1" dirty="0"/>
              <a:t>jump table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93</a:t>
            </a:fld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727710" y="1630889"/>
            <a:ext cx="40500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StoneSans"/>
              </a:rPr>
              <a:t>(a) Switch statement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void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switch_eg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(long x, long n)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long result = x;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switch (n)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100: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*= 13;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9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10	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102: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11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+= 10;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12	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Fall through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13</a:t>
            </a:r>
          </a:p>
        </p:txBody>
      </p:sp>
      <p:sp>
        <p:nvSpPr>
          <p:cNvPr id="4" name="矩形 3"/>
          <p:cNvSpPr/>
          <p:nvPr/>
        </p:nvSpPr>
        <p:spPr>
          <a:xfrm>
            <a:off x="5608320" y="1630889"/>
            <a:ext cx="44500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14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103: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15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+= 11;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16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17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18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104: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19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case 106: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20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*=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21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22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23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default: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24 	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25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26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27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28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94</a:t>
            </a:fld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533400" y="697290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StoneSans"/>
              </a:rPr>
              <a:t>(b) Translation into extended C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void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switch_eg_impl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(long x, long n)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Table of code pointers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static void *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jt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[7] = 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loc_C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</a:t>
            </a:r>
            <a:endParaRPr lang="en-US" altLang="zh-CN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unsigned index = n - 100;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10 	long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11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12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if (index &gt; 6)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13 	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14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15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Multiway branch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16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*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jt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[index];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17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18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loc_def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Default case*/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19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20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21</a:t>
            </a:r>
          </a:p>
        </p:txBody>
      </p:sp>
      <p:sp>
        <p:nvSpPr>
          <p:cNvPr id="4" name="矩形 3"/>
          <p:cNvSpPr/>
          <p:nvPr/>
        </p:nvSpPr>
        <p:spPr>
          <a:xfrm>
            <a:off x="6190615" y="303948"/>
            <a:ext cx="509397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22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loc_C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 103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23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24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rest;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25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26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 100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27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 * 13;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28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29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30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 102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31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 + 10;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32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Fall through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33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rest: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Finish case 103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35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+= 11;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36 	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37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38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loc_D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Cases 104, 106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39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x * x;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40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/* Fall through */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41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done: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43 	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589780" y="1305411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101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5590" y="2292389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105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6" idx="1"/>
          </p:cNvCxnSpPr>
          <p:nvPr/>
        </p:nvCxnSpPr>
        <p:spPr>
          <a:xfrm flipH="1">
            <a:off x="3646170" y="1490077"/>
            <a:ext cx="943610" cy="396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704080" y="2265328"/>
            <a:ext cx="651510" cy="211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95</a:t>
            </a:fld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0463" y="705583"/>
            <a:ext cx="6411073" cy="583333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96</a:t>
            </a:fld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742950" y="104013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跳转表：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6086" y="1409462"/>
            <a:ext cx="8580648" cy="4087098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3.7 </a:t>
            </a:r>
            <a:r>
              <a:rPr lang="zh-CN" altLang="en-US" b="1" dirty="0"/>
              <a:t>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2948940"/>
          </a:xfrm>
        </p:spPr>
        <p:txBody>
          <a:bodyPr/>
          <a:lstStyle/>
          <a:p>
            <a:r>
              <a:rPr lang="en-US" altLang="zh-CN" b="1" dirty="0"/>
              <a:t>3.7.1 </a:t>
            </a:r>
            <a:r>
              <a:rPr lang="zh-CN" altLang="en-US" b="1" dirty="0"/>
              <a:t>栈帧</a:t>
            </a:r>
            <a:endParaRPr lang="en-US" altLang="zh-CN" b="1" dirty="0"/>
          </a:p>
          <a:p>
            <a:r>
              <a:rPr lang="en-US" altLang="zh-CN" b="1" dirty="0"/>
              <a:t>3.7.2 </a:t>
            </a:r>
            <a:r>
              <a:rPr lang="zh-CN" altLang="en-US" b="1" dirty="0"/>
              <a:t>转移控制</a:t>
            </a:r>
            <a:endParaRPr lang="en-US" altLang="zh-CN" b="1" dirty="0"/>
          </a:p>
          <a:p>
            <a:r>
              <a:rPr lang="en-US" altLang="zh-CN" b="1" dirty="0"/>
              <a:t>3.7.3 </a:t>
            </a:r>
            <a:r>
              <a:rPr lang="zh-CN" altLang="en-US" b="1" dirty="0"/>
              <a:t>数据传送</a:t>
            </a:r>
            <a:endParaRPr lang="en-US" altLang="zh-CN" b="1" dirty="0"/>
          </a:p>
          <a:p>
            <a:r>
              <a:rPr lang="en-US" altLang="zh-CN" b="1" dirty="0"/>
              <a:t>3.7.5 </a:t>
            </a:r>
            <a:r>
              <a:rPr lang="zh-CN" altLang="en-US" b="1" dirty="0"/>
              <a:t>寄存器中的局部存储空间</a:t>
            </a:r>
            <a:endParaRPr lang="en-US" altLang="zh-CN" b="1" dirty="0"/>
          </a:p>
          <a:p>
            <a:r>
              <a:rPr lang="en-US" altLang="zh-CN" b="1" dirty="0"/>
              <a:t>3.7.6 </a:t>
            </a:r>
            <a:r>
              <a:rPr lang="zh-CN" altLang="en-US" b="1" dirty="0"/>
              <a:t>递归过程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b="1" smtClean="0"/>
              <a:t>97</a:t>
            </a:fld>
            <a:endParaRPr lang="zh-CN" altLang="en-US" b="1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98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982980"/>
            <a:ext cx="563118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3.7.1</a:t>
            </a:r>
            <a:r>
              <a:rPr lang="zh-CN" altLang="en-US" b="1" dirty="0"/>
              <a:t>栈帧</a:t>
            </a:r>
            <a:endParaRPr lang="en-US" altLang="zh-CN" b="1" dirty="0"/>
          </a:p>
          <a:p>
            <a:pPr lvl="2"/>
            <a:endParaRPr lang="en-US" altLang="zh-CN" b="1" dirty="0"/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655" y="661670"/>
            <a:ext cx="4020820" cy="5838190"/>
          </a:xfrm>
          <a:prstGeom prst="rect">
            <a:avLst/>
          </a:prstGeom>
        </p:spPr>
      </p:pic>
      <p:sp>
        <p:nvSpPr>
          <p:cNvPr id="11" name="Rectangle 4"/>
          <p:cNvSpPr/>
          <p:nvPr/>
        </p:nvSpPr>
        <p:spPr bwMode="auto">
          <a:xfrm>
            <a:off x="3606165" y="661670"/>
            <a:ext cx="18415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P(…) 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y = Q(x);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printf(y)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  </a:t>
            </a:r>
          </a:p>
        </p:txBody>
      </p:sp>
      <p:sp>
        <p:nvSpPr>
          <p:cNvPr id="18" name="Rectangle 5"/>
          <p:cNvSpPr/>
          <p:nvPr/>
        </p:nvSpPr>
        <p:spPr bwMode="auto">
          <a:xfrm>
            <a:off x="3460115" y="3599815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Q(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t = 3*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;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v[10];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  return v[t];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  <a:sym typeface="Courier New Bold" panose="02070409020205090404" charset="0"/>
              </a:rPr>
              <a:t>}</a:t>
            </a:r>
          </a:p>
        </p:txBody>
      </p:sp>
      <p:sp>
        <p:nvSpPr>
          <p:cNvPr id="19" name="矩形 4"/>
          <p:cNvSpPr/>
          <p:nvPr/>
        </p:nvSpPr>
        <p:spPr>
          <a:xfrm>
            <a:off x="8012430" y="2715260"/>
            <a:ext cx="2756535" cy="1622425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0" name="文本框 5"/>
          <p:cNvSpPr txBox="1"/>
          <p:nvPr/>
        </p:nvSpPr>
        <p:spPr>
          <a:xfrm>
            <a:off x="10847070" y="2788285"/>
            <a:ext cx="1122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局部变量</a:t>
            </a:r>
          </a:p>
        </p:txBody>
      </p:sp>
      <p:sp>
        <p:nvSpPr>
          <p:cNvPr id="21" name="文本框 5"/>
          <p:cNvSpPr txBox="1"/>
          <p:nvPr/>
        </p:nvSpPr>
        <p:spPr>
          <a:xfrm>
            <a:off x="11069955" y="3244850"/>
            <a:ext cx="1122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参数</a:t>
            </a:r>
          </a:p>
        </p:txBody>
      </p:sp>
      <p:sp>
        <p:nvSpPr>
          <p:cNvPr id="22" name="文本框 5"/>
          <p:cNvSpPr txBox="1"/>
          <p:nvPr/>
        </p:nvSpPr>
        <p:spPr>
          <a:xfrm>
            <a:off x="10772775" y="3969385"/>
            <a:ext cx="119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返回地址</a:t>
            </a:r>
            <a:r>
              <a:rPr lang="en-US" altLang="zh-CN" b="1" dirty="0">
                <a:solidFill>
                  <a:srgbClr val="FF0000"/>
                </a:solidFill>
              </a:rPr>
              <a:t>:?</a:t>
            </a:r>
          </a:p>
        </p:txBody>
      </p:sp>
      <p:sp>
        <p:nvSpPr>
          <p:cNvPr id="23" name="Freeform 1"/>
          <p:cNvSpPr/>
          <p:nvPr/>
        </p:nvSpPr>
        <p:spPr bwMode="auto">
          <a:xfrm>
            <a:off x="3681095" y="1790065"/>
            <a:ext cx="2011680" cy="2422525"/>
          </a:xfrm>
          <a:custGeom>
            <a:avLst/>
            <a:gdLst>
              <a:gd name="connsiteX0" fmla="*/ 1616926 w 2665494"/>
              <a:gd name="connsiteY0" fmla="*/ 0 h 2230244"/>
              <a:gd name="connsiteX1" fmla="*/ 2631687 w 2665494"/>
              <a:gd name="connsiteY1" fmla="*/ 1248937 h 2230244"/>
              <a:gd name="connsiteX2" fmla="*/ 512956 w 2665494"/>
              <a:gd name="connsiteY2" fmla="*/ 1873405 h 2230244"/>
              <a:gd name="connsiteX3" fmla="*/ 0 w 2665494"/>
              <a:gd name="connsiteY3" fmla="*/ 2230244 h 2230244"/>
              <a:gd name="connsiteX0-1" fmla="*/ 1616926 w 2445343"/>
              <a:gd name="connsiteY0-2" fmla="*/ 0 h 2230244"/>
              <a:gd name="connsiteX1-3" fmla="*/ 2397512 w 2445343"/>
              <a:gd name="connsiteY1-4" fmla="*/ 970156 h 2230244"/>
              <a:gd name="connsiteX2-5" fmla="*/ 512956 w 2445343"/>
              <a:gd name="connsiteY2-6" fmla="*/ 1873405 h 2230244"/>
              <a:gd name="connsiteX3-7" fmla="*/ 0 w 2445343"/>
              <a:gd name="connsiteY3-8" fmla="*/ 2230244 h 2230244"/>
              <a:gd name="connsiteX0-9" fmla="*/ 1616926 w 2415785"/>
              <a:gd name="connsiteY0-10" fmla="*/ 0 h 2230244"/>
              <a:gd name="connsiteX1-11" fmla="*/ 2397512 w 2415785"/>
              <a:gd name="connsiteY1-12" fmla="*/ 970156 h 2230244"/>
              <a:gd name="connsiteX2-13" fmla="*/ 512956 w 2415785"/>
              <a:gd name="connsiteY2-14" fmla="*/ 1873405 h 2230244"/>
              <a:gd name="connsiteX3-15" fmla="*/ 0 w 2415785"/>
              <a:gd name="connsiteY3-16" fmla="*/ 2230244 h 2230244"/>
              <a:gd name="connsiteX0-17" fmla="*/ 1616926 w 2410056"/>
              <a:gd name="connsiteY0-18" fmla="*/ 0 h 2230244"/>
              <a:gd name="connsiteX1-19" fmla="*/ 2397512 w 2410056"/>
              <a:gd name="connsiteY1-20" fmla="*/ 970156 h 2230244"/>
              <a:gd name="connsiteX2-21" fmla="*/ 1170878 w 2410056"/>
              <a:gd name="connsiteY2-22" fmla="*/ 970156 h 2230244"/>
              <a:gd name="connsiteX3-23" fmla="*/ 0 w 2410056"/>
              <a:gd name="connsiteY3-24" fmla="*/ 2230244 h 2230244"/>
              <a:gd name="connsiteX0-25" fmla="*/ 1293541 w 2086671"/>
              <a:gd name="connsiteY0-26" fmla="*/ 0 h 2085278"/>
              <a:gd name="connsiteX1-27" fmla="*/ 2074127 w 2086671"/>
              <a:gd name="connsiteY1-28" fmla="*/ 970156 h 2085278"/>
              <a:gd name="connsiteX2-29" fmla="*/ 847493 w 2086671"/>
              <a:gd name="connsiteY2-30" fmla="*/ 970156 h 2085278"/>
              <a:gd name="connsiteX3-31" fmla="*/ 0 w 2086671"/>
              <a:gd name="connsiteY3-32" fmla="*/ 2085278 h 20852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086671" h="2085278">
                <a:moveTo>
                  <a:pt x="1293541" y="0"/>
                </a:moveTo>
                <a:cubicBezTo>
                  <a:pt x="1892919" y="468351"/>
                  <a:pt x="2148468" y="808463"/>
                  <a:pt x="2074127" y="970156"/>
                </a:cubicBezTo>
                <a:cubicBezTo>
                  <a:pt x="1999786" y="1131849"/>
                  <a:pt x="1193181" y="784302"/>
                  <a:pt x="847493" y="970156"/>
                </a:cubicBezTo>
                <a:cubicBezTo>
                  <a:pt x="501805" y="1156010"/>
                  <a:pt x="0" y="2085278"/>
                  <a:pt x="0" y="2085278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4" name="Arc 23"/>
          <p:cNvSpPr/>
          <p:nvPr/>
        </p:nvSpPr>
        <p:spPr bwMode="auto">
          <a:xfrm rot="10800000">
            <a:off x="2997835" y="1955165"/>
            <a:ext cx="1371600" cy="3507740"/>
          </a:xfrm>
          <a:prstGeom prst="arc">
            <a:avLst>
              <a:gd name="adj1" fmla="val 16200000"/>
              <a:gd name="adj2" fmla="val 5567493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5" name="矩形 4"/>
          <p:cNvSpPr/>
          <p:nvPr/>
        </p:nvSpPr>
        <p:spPr>
          <a:xfrm>
            <a:off x="8012430" y="4337685"/>
            <a:ext cx="2756535" cy="18897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6" name="文本框 5"/>
          <p:cNvSpPr txBox="1"/>
          <p:nvPr/>
        </p:nvSpPr>
        <p:spPr>
          <a:xfrm>
            <a:off x="6589395" y="4121150"/>
            <a:ext cx="1122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桢指针</a:t>
            </a:r>
          </a:p>
          <a:p>
            <a:r>
              <a:rPr lang="en-US" altLang="zh-CN" sz="1400" b="1" dirty="0">
                <a:solidFill>
                  <a:srgbClr val="FF0000"/>
                </a:solidFill>
              </a:rPr>
              <a:t>%rbp</a:t>
            </a:r>
          </a:p>
        </p:txBody>
      </p:sp>
      <p:cxnSp>
        <p:nvCxnSpPr>
          <p:cNvPr id="27" name="Straight Arrow Connector 26"/>
          <p:cNvCxnSpPr>
            <a:endCxn id="26" idx="3"/>
          </p:cNvCxnSpPr>
          <p:nvPr/>
        </p:nvCxnSpPr>
        <p:spPr>
          <a:xfrm>
            <a:off x="7317105" y="4365625"/>
            <a:ext cx="394335" cy="6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bldLvl="0" animBg="1"/>
      <p:bldP spid="2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18" y="3874349"/>
            <a:ext cx="7896425" cy="262138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b="1" smtClean="0"/>
              <a:t>99</a:t>
            </a:fld>
            <a:endParaRPr lang="zh-CN" altLang="en-US" b="1"/>
          </a:p>
        </p:txBody>
      </p:sp>
      <p:sp>
        <p:nvSpPr>
          <p:cNvPr id="3" name="内容占位符 2"/>
          <p:cNvSpPr txBox="1"/>
          <p:nvPr/>
        </p:nvSpPr>
        <p:spPr>
          <a:xfrm>
            <a:off x="0" y="1177925"/>
            <a:ext cx="10972800" cy="109410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3.7.2 </a:t>
            </a:r>
            <a:r>
              <a:rPr lang="zh-CN" altLang="en-US" b="1" dirty="0"/>
              <a:t>转移控制</a:t>
            </a:r>
            <a:endParaRPr lang="en-US" altLang="zh-CN" b="1" dirty="0"/>
          </a:p>
          <a:p>
            <a:pPr lvl="1"/>
            <a:r>
              <a:rPr lang="zh-CN" altLang="en-US" b="1" dirty="0"/>
              <a:t>调用</a:t>
            </a:r>
            <a:r>
              <a:rPr lang="en-US" altLang="zh-CN" b="1" dirty="0"/>
              <a:t>(call)</a:t>
            </a:r>
            <a:r>
              <a:rPr lang="zh-CN" altLang="en-US" b="1" dirty="0"/>
              <a:t>和返回</a:t>
            </a:r>
            <a:r>
              <a:rPr lang="en-US" altLang="zh-CN" b="1" dirty="0"/>
              <a:t>(ret)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05972" y="3866849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下一条指令地址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5460" y="5069760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调用前堆栈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93970" y="5176763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刚调用时堆栈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664184" y="5240828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返回后的堆栈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563245"/>
            <a:ext cx="6704965" cy="2466975"/>
          </a:xfrm>
          <a:prstGeom prst="rect">
            <a:avLst/>
          </a:prstGeom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120" y="2743200"/>
            <a:ext cx="7800975" cy="11239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480435" y="3335655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06240" y="5989320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80435" y="1339215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85335" y="4051300"/>
            <a:ext cx="50863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80435" y="2559050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480435" y="3604895"/>
            <a:ext cx="72580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</TotalTime>
  <Words>10156</Words>
  <Application>Microsoft Office PowerPoint</Application>
  <PresentationFormat>宽屏</PresentationFormat>
  <Paragraphs>2069</Paragraphs>
  <Slides>127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50" baseType="lpstr">
      <vt:lpstr>Courier</vt:lpstr>
      <vt:lpstr>Gill Sans</vt:lpstr>
      <vt:lpstr>MTMIZ</vt:lpstr>
      <vt:lpstr>MTSYN</vt:lpstr>
      <vt:lpstr>StoneSans</vt:lpstr>
      <vt:lpstr>TimesTen-Italic</vt:lpstr>
      <vt:lpstr>TimesTen-Roman</vt:lpstr>
      <vt:lpstr>ZztexMono-Italic</vt:lpstr>
      <vt:lpstr>ZztexMono-Regular</vt:lpstr>
      <vt:lpstr>黑体</vt:lpstr>
      <vt:lpstr>SimSun</vt:lpstr>
      <vt:lpstr>微软雅黑</vt:lpstr>
      <vt:lpstr>Arial</vt:lpstr>
      <vt:lpstr>Arial Narrow</vt:lpstr>
      <vt:lpstr>Calibri</vt:lpstr>
      <vt:lpstr>Calibri Bold</vt:lpstr>
      <vt:lpstr>Calibri Bold Italic</vt:lpstr>
      <vt:lpstr>Calibri Italic</vt:lpstr>
      <vt:lpstr>Courier New</vt:lpstr>
      <vt:lpstr>Courier New Bold</vt:lpstr>
      <vt:lpstr>Wingdings</vt:lpstr>
      <vt:lpstr>Wingdings 2</vt:lpstr>
      <vt:lpstr>1_Office 主题</vt:lpstr>
      <vt:lpstr>Chapter 3 程序的机器级表示</vt:lpstr>
      <vt:lpstr>程序的机器级表示</vt:lpstr>
      <vt:lpstr>Intel x86 处理器</vt:lpstr>
      <vt:lpstr>Intel x86 进化: 里程碑</vt:lpstr>
      <vt:lpstr>Intel x86 处理器, cont.</vt:lpstr>
      <vt:lpstr>2015 State of the Art</vt:lpstr>
      <vt:lpstr>x86 的另外玩家: Advanced Micro Devices (AMD)</vt:lpstr>
      <vt:lpstr>定义</vt:lpstr>
      <vt:lpstr>汇编/机器代码</vt:lpstr>
      <vt:lpstr>C 生成目标代码</vt:lpstr>
      <vt:lpstr>3.2 程序编码</vt:lpstr>
      <vt:lpstr>PowerPoint 演示文稿</vt:lpstr>
      <vt:lpstr>PowerPoint 演示文稿</vt:lpstr>
      <vt:lpstr>PowerPoint 演示文稿</vt:lpstr>
      <vt:lpstr>PowerPoint 演示文稿</vt:lpstr>
      <vt:lpstr>x86-64 寄存器</vt:lpstr>
      <vt:lpstr>IA32 寄存器</vt:lpstr>
      <vt:lpstr>PowerPoint 演示文稿</vt:lpstr>
      <vt:lpstr>寻址方式</vt:lpstr>
      <vt:lpstr>PowerPoint 演示文稿</vt:lpstr>
      <vt:lpstr>PowerPoint 演示文稿</vt:lpstr>
      <vt:lpstr> 3、间接寻址方式 </vt:lpstr>
      <vt:lpstr> 3、间接寻址方式 </vt:lpstr>
      <vt:lpstr> 4、变址寻址方式 </vt:lpstr>
      <vt:lpstr>PowerPoint 演示文稿</vt:lpstr>
      <vt:lpstr>PowerPoint 演示文稿</vt:lpstr>
      <vt:lpstr>地址计算</vt:lpstr>
      <vt:lpstr>PowerPoint 演示文稿</vt:lpstr>
      <vt:lpstr>PowerPoint 演示文稿</vt:lpstr>
      <vt:lpstr>movq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数据传送示例</vt:lpstr>
      <vt:lpstr>Swap()</vt:lpstr>
      <vt:lpstr>Swap()</vt:lpstr>
      <vt:lpstr>Swap()</vt:lpstr>
      <vt:lpstr>Swap()</vt:lpstr>
      <vt:lpstr>Swap()</vt:lpstr>
      <vt:lpstr>Swap()</vt:lpstr>
      <vt:lpstr>x86-64 栈</vt:lpstr>
      <vt:lpstr>x86-64 栈: Push</vt:lpstr>
      <vt:lpstr>x86-64 栈: Pop</vt:lpstr>
      <vt:lpstr>PowerPoint 演示文稿</vt:lpstr>
      <vt:lpstr>3.5 算术与逻辑操作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算术逻辑操作示例</vt:lpstr>
      <vt:lpstr>PowerPoint 演示文稿</vt:lpstr>
      <vt:lpstr>3.6 控制</vt:lpstr>
      <vt:lpstr>处理器状态 (x86-64)</vt:lpstr>
      <vt:lpstr>PowerPoint 演示文稿</vt:lpstr>
      <vt:lpstr>PowerPoint 演示文稿</vt:lpstr>
      <vt:lpstr>x86-64 整数寄存器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</vt:lpstr>
      <vt:lpstr>例题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条件转移示例</vt:lpstr>
      <vt:lpstr>Goto Code</vt:lpstr>
      <vt:lpstr>用条件传送来实现条件分支</vt:lpstr>
      <vt:lpstr>条件传送</vt:lpstr>
      <vt:lpstr>条件传送</vt:lpstr>
      <vt:lpstr>条件传送示例</vt:lpstr>
      <vt:lpstr>不适用于条件传送的情况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3.7 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3.8 数组分配和访问</vt:lpstr>
      <vt:lpstr>3.8 数组分配和访问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链接</dc:title>
  <dc:creator>IE</dc:creator>
  <cp:lastModifiedBy>Wenjun Lee</cp:lastModifiedBy>
  <cp:revision>488</cp:revision>
  <dcterms:created xsi:type="dcterms:W3CDTF">2023-04-10T13:47:59Z</dcterms:created>
  <dcterms:modified xsi:type="dcterms:W3CDTF">2025-04-15T15:03:20Z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1033-3.9.0.6159</vt:lpwstr>
  </property>
</Properties>
</file>